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7"/>
  </p:notesMasterIdLst>
  <p:sldIdLst>
    <p:sldId id="258" r:id="rId5"/>
    <p:sldId id="259" r:id="rId6"/>
    <p:sldId id="273" r:id="rId7"/>
    <p:sldId id="261" r:id="rId8"/>
    <p:sldId id="262" r:id="rId9"/>
    <p:sldId id="265" r:id="rId10"/>
    <p:sldId id="277" r:id="rId11"/>
    <p:sldId id="263" r:id="rId12"/>
    <p:sldId id="268" r:id="rId13"/>
    <p:sldId id="270" r:id="rId14"/>
    <p:sldId id="274" r:id="rId15"/>
    <p:sldId id="278" r:id="rId16"/>
  </p:sldIdLst>
  <p:sldSz cx="9144000" cy="5143500" type="screen16x9"/>
  <p:notesSz cx="6858000" cy="9144000"/>
  <p:embeddedFontLst>
    <p:embeddedFont>
      <p:font typeface="Open Sans" panose="020B0606030504020204" pitchFamily="34" charset="0"/>
      <p:regular r:id="rId18"/>
      <p:bold r:id="rId19"/>
      <p:italic r:id="rId20"/>
      <p:boldItalic r:id="rId21"/>
    </p:embeddedFont>
    <p:embeddedFont>
      <p:font typeface="PT Sans Narrow" panose="020B0506020203020204" pitchFamily="3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 MM" initials="EM" lastIdx="9" clrIdx="0">
    <p:extLst>
      <p:ext uri="{19B8F6BF-5375-455C-9EA6-DF929625EA0E}">
        <p15:presenceInfo xmlns:p15="http://schemas.microsoft.com/office/powerpoint/2012/main" userId="dcab9e2f511175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F0CCC8-FB38-495D-AA9D-84D459543047}" v="6" dt="2025-06-09T12:09:15.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5698" autoAdjust="0"/>
  </p:normalViewPr>
  <p:slideViewPr>
    <p:cSldViewPr snapToGrid="0">
      <p:cViewPr varScale="1">
        <p:scale>
          <a:sx n="59" d="100"/>
          <a:sy n="59" d="100"/>
        </p:scale>
        <p:origin x="2174"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nde Talen Spaans" userId="1a66a94a-2706-49dc-8497-97c0ff921e9b" providerId="ADAL" clId="{F0F0CCC8-FB38-495D-AA9D-84D459543047}"/>
    <pc:docChg chg="modSld">
      <pc:chgData name="Levende Talen Spaans" userId="1a66a94a-2706-49dc-8497-97c0ff921e9b" providerId="ADAL" clId="{F0F0CCC8-FB38-495D-AA9D-84D459543047}" dt="2025-06-09T12:09:19.333" v="22" actId="1076"/>
      <pc:docMkLst>
        <pc:docMk/>
      </pc:docMkLst>
      <pc:sldChg chg="addSp modSp mod modAnim">
        <pc:chgData name="Levende Talen Spaans" userId="1a66a94a-2706-49dc-8497-97c0ff921e9b" providerId="ADAL" clId="{F0F0CCC8-FB38-495D-AA9D-84D459543047}" dt="2025-06-09T12:09:19.333" v="22" actId="1076"/>
        <pc:sldMkLst>
          <pc:docMk/>
          <pc:sldMk cId="0" sldId="265"/>
        </pc:sldMkLst>
        <pc:picChg chg="add mod">
          <ac:chgData name="Levende Talen Spaans" userId="1a66a94a-2706-49dc-8497-97c0ff921e9b" providerId="ADAL" clId="{F0F0CCC8-FB38-495D-AA9D-84D459543047}" dt="2025-06-09T12:07:16.813" v="17" actId="1076"/>
          <ac:picMkLst>
            <pc:docMk/>
            <pc:sldMk cId="0" sldId="265"/>
            <ac:picMk id="5" creationId="{ABC11AD4-E646-002D-FD33-763C540EC577}"/>
          </ac:picMkLst>
        </pc:picChg>
        <pc:picChg chg="add mod">
          <ac:chgData name="Levende Talen Spaans" userId="1a66a94a-2706-49dc-8497-97c0ff921e9b" providerId="ADAL" clId="{F0F0CCC8-FB38-495D-AA9D-84D459543047}" dt="2025-06-09T12:09:19.333" v="22" actId="1076"/>
          <ac:picMkLst>
            <pc:docMk/>
            <pc:sldMk cId="0" sldId="265"/>
            <ac:picMk id="7" creationId="{17CBC920-57B4-7F5B-E60E-353C01E3B575}"/>
          </ac:picMkLst>
        </pc:picChg>
        <pc:picChg chg="mod">
          <ac:chgData name="Levende Talen Spaans" userId="1a66a94a-2706-49dc-8497-97c0ff921e9b" providerId="ADAL" clId="{F0F0CCC8-FB38-495D-AA9D-84D459543047}" dt="2025-06-09T12:05:23.615" v="1" actId="1076"/>
          <ac:picMkLst>
            <pc:docMk/>
            <pc:sldMk cId="0" sldId="265"/>
            <ac:picMk id="131" creationId="{00000000-0000-0000-0000-000000000000}"/>
          </ac:picMkLst>
        </pc:picChg>
        <pc:picChg chg="mod">
          <ac:chgData name="Levende Talen Spaans" userId="1a66a94a-2706-49dc-8497-97c0ff921e9b" providerId="ADAL" clId="{F0F0CCC8-FB38-495D-AA9D-84D459543047}" dt="2025-06-09T12:05:22.627" v="0" actId="1076"/>
          <ac:picMkLst>
            <pc:docMk/>
            <pc:sldMk cId="0" sldId="265"/>
            <ac:picMk id="132" creationId="{00000000-0000-0000-0000-000000000000}"/>
          </ac:picMkLst>
        </pc:picChg>
        <pc:picChg chg="mod">
          <ac:chgData name="Levende Talen Spaans" userId="1a66a94a-2706-49dc-8497-97c0ff921e9b" providerId="ADAL" clId="{F0F0CCC8-FB38-495D-AA9D-84D459543047}" dt="2025-06-09T12:07:18.708" v="18" actId="1076"/>
          <ac:picMkLst>
            <pc:docMk/>
            <pc:sldMk cId="0" sldId="265"/>
            <ac:picMk id="1026" creationId="{55E8CA81-42DA-FA6C-B024-18C71012A58D}"/>
          </ac:picMkLst>
        </pc:picChg>
        <pc:picChg chg="mod">
          <ac:chgData name="Levende Talen Spaans" userId="1a66a94a-2706-49dc-8497-97c0ff921e9b" providerId="ADAL" clId="{F0F0CCC8-FB38-495D-AA9D-84D459543047}" dt="2025-06-09T12:07:15.348" v="16" actId="1076"/>
          <ac:picMkLst>
            <pc:docMk/>
            <pc:sldMk cId="0" sldId="265"/>
            <ac:picMk id="1028" creationId="{9A567410-83E0-2185-F446-E136466625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770d557af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770d557af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rgbClr val="303030"/>
              </a:buClr>
              <a:buSzPts val="1350"/>
              <a:buFont typeface="Open Sans"/>
              <a:buNone/>
            </a:pPr>
            <a:r>
              <a:rPr lang="es" b="1" dirty="0">
                <a:solidFill>
                  <a:schemeClr val="dk1"/>
                </a:solidFill>
              </a:rPr>
              <a:t>A ESTA PTT SE LE PUEDE INSERTAR MÚSICA CON UN EDITOR DE VIDEOS PARA HACERLO MÁS DINÁMICO Y SUBIRLO A REDES.</a:t>
            </a:r>
          </a:p>
          <a:p>
            <a:pPr marL="457200" lvl="0" indent="-228600" algn="l" rtl="0">
              <a:spcBef>
                <a:spcPts val="0"/>
              </a:spcBef>
              <a:spcAft>
                <a:spcPts val="0"/>
              </a:spcAft>
              <a:buClr>
                <a:srgbClr val="303030"/>
              </a:buClr>
              <a:buSzPts val="1350"/>
              <a:buFont typeface="Open Sans"/>
              <a:buNone/>
            </a:pPr>
            <a:endParaRPr lang="es" b="1" dirty="0">
              <a:solidFill>
                <a:schemeClr val="dk1"/>
              </a:solidFill>
            </a:endParaRPr>
          </a:p>
          <a:p>
            <a:pPr marL="457200" lvl="0" indent="-228600" algn="l" rtl="0">
              <a:spcBef>
                <a:spcPts val="0"/>
              </a:spcBef>
              <a:spcAft>
                <a:spcPts val="0"/>
              </a:spcAft>
              <a:buClr>
                <a:srgbClr val="303030"/>
              </a:buClr>
              <a:buSzPts val="1350"/>
              <a:buFont typeface="Open Sans"/>
              <a:buNone/>
            </a:pPr>
            <a:endParaRPr lang="es" b="1" dirty="0">
              <a:solidFill>
                <a:schemeClr val="dk1"/>
              </a:solidFill>
            </a:endParaRPr>
          </a:p>
          <a:p>
            <a:pPr marL="457200" lvl="0" indent="-228600" algn="l" rtl="0">
              <a:spcBef>
                <a:spcPts val="0"/>
              </a:spcBef>
              <a:spcAft>
                <a:spcPts val="0"/>
              </a:spcAft>
              <a:buClr>
                <a:srgbClr val="303030"/>
              </a:buClr>
              <a:buSzPts val="1350"/>
              <a:buFont typeface="Open Sans"/>
              <a:buNone/>
            </a:pPr>
            <a:r>
              <a:rPr lang="es" b="1" dirty="0">
                <a:solidFill>
                  <a:schemeClr val="dk1"/>
                </a:solidFill>
              </a:rPr>
              <a:t>Instructie: </a:t>
            </a:r>
            <a:r>
              <a:rPr lang="es" dirty="0">
                <a:solidFill>
                  <a:schemeClr val="dk1"/>
                </a:solidFill>
              </a:rPr>
              <a:t>motiveer jouw leerlingen door ze te vertellen hoe leuk een PWS over Spaans zou kunnen zijn.</a:t>
            </a:r>
          </a:p>
          <a:p>
            <a:pPr marL="457200" lvl="0" indent="-228600" algn="l" rtl="0">
              <a:spcBef>
                <a:spcPts val="0"/>
              </a:spcBef>
              <a:spcAft>
                <a:spcPts val="0"/>
              </a:spcAft>
              <a:buClr>
                <a:srgbClr val="303030"/>
              </a:buClr>
              <a:buSzPts val="1350"/>
              <a:buFont typeface="Open Sans"/>
              <a:buNone/>
            </a:pPr>
            <a:endParaRPr lang="es" dirty="0">
              <a:solidFill>
                <a:schemeClr val="dk1"/>
              </a:solidFill>
            </a:endParaRPr>
          </a:p>
          <a:p>
            <a:pPr marL="457200" lvl="0" indent="-228600" algn="l" rtl="0">
              <a:spcBef>
                <a:spcPts val="0"/>
              </a:spcBef>
              <a:spcAft>
                <a:spcPts val="0"/>
              </a:spcAft>
              <a:buClr>
                <a:srgbClr val="303030"/>
              </a:buClr>
              <a:buSzPts val="1350"/>
              <a:buFont typeface="Open Sans"/>
              <a:buNone/>
            </a:pPr>
            <a:r>
              <a:rPr lang="es" dirty="0">
                <a:solidFill>
                  <a:schemeClr val="dk1"/>
                </a:solidFill>
              </a:rPr>
              <a:t>Bv.: </a:t>
            </a:r>
          </a:p>
          <a:p>
            <a:pPr marL="457200" lvl="0" indent="-228600" algn="l" rtl="0">
              <a:spcBef>
                <a:spcPts val="0"/>
              </a:spcBef>
              <a:spcAft>
                <a:spcPts val="0"/>
              </a:spcAft>
              <a:buClr>
                <a:srgbClr val="303030"/>
              </a:buClr>
              <a:buSzPts val="1350"/>
              <a:buFont typeface="Open Sans"/>
              <a:buNone/>
            </a:pPr>
            <a:r>
              <a:rPr lang="es" dirty="0">
                <a:solidFill>
                  <a:schemeClr val="dk1"/>
                </a:solidFill>
              </a:rPr>
              <a:t>Wat leuk! </a:t>
            </a:r>
            <a:r>
              <a:rPr lang="nl-NL" dirty="0">
                <a:solidFill>
                  <a:schemeClr val="dk1"/>
                </a:solidFill>
              </a:rPr>
              <a:t>E</a:t>
            </a:r>
            <a:r>
              <a:rPr lang="es" dirty="0">
                <a:solidFill>
                  <a:schemeClr val="dk1"/>
                </a:solidFill>
              </a:rPr>
              <a:t>en PWS onderwerp kiezen! Eindelijk! Jij kan </a:t>
            </a:r>
            <a:r>
              <a:rPr lang="nl-NL" dirty="0">
                <a:solidFill>
                  <a:schemeClr val="dk1"/>
                </a:solidFill>
              </a:rPr>
              <a:t>nu</a:t>
            </a:r>
            <a:r>
              <a:rPr lang="es" dirty="0">
                <a:solidFill>
                  <a:schemeClr val="dk1"/>
                </a:solidFill>
              </a:rPr>
              <a:t> zelf helemaal bepalen wat je graag wil leren (onderzoeken) en hoe je dat wil aanpakken. Omdat je tijdens het profielwerkstuk voor een lange periode gaat werken aan je onderzoek is het erg belangrijk dat je het onderwerp écht boeit. </a:t>
            </a:r>
            <a:endParaRPr dirty="0">
              <a:solidFill>
                <a:schemeClr val="dk1"/>
              </a:solidFill>
            </a:endParaRPr>
          </a:p>
          <a:p>
            <a:pPr marL="457200" lvl="0" indent="-228600" algn="l" rtl="0">
              <a:spcBef>
                <a:spcPts val="0"/>
              </a:spcBef>
              <a:spcAft>
                <a:spcPts val="0"/>
              </a:spcAft>
              <a:buClr>
                <a:srgbClr val="303030"/>
              </a:buClr>
              <a:buSzPts val="1350"/>
              <a:buFont typeface="Open Sans"/>
              <a:buNone/>
            </a:pPr>
            <a:endParaRPr dirty="0">
              <a:solidFill>
                <a:schemeClr val="dk1"/>
              </a:solidFill>
            </a:endParaRPr>
          </a:p>
          <a:p>
            <a:pPr marL="457200" lvl="0" indent="-228600" algn="l" rtl="0">
              <a:spcBef>
                <a:spcPts val="0"/>
              </a:spcBef>
              <a:spcAft>
                <a:spcPts val="0"/>
              </a:spcAft>
              <a:buClr>
                <a:srgbClr val="303030"/>
              </a:buClr>
              <a:buSzPts val="1350"/>
              <a:buFont typeface="Open Sans"/>
              <a:buNone/>
            </a:pPr>
            <a:endParaRPr dirty="0">
              <a:solidFill>
                <a:schemeClr val="dk1"/>
              </a:solidFill>
            </a:endParaRPr>
          </a:p>
          <a:p>
            <a:pPr marL="457200" lvl="0" indent="-228600" algn="l" rtl="0">
              <a:lnSpc>
                <a:spcPct val="115000"/>
              </a:lnSpc>
              <a:spcBef>
                <a:spcPts val="0"/>
              </a:spcBef>
              <a:spcAft>
                <a:spcPts val="0"/>
              </a:spcAft>
              <a:buClr>
                <a:srgbClr val="303030"/>
              </a:buClr>
              <a:buSzPts val="1350"/>
              <a:buFont typeface="Open Sans"/>
              <a:buNone/>
            </a:pPr>
            <a:endParaRPr sz="1350" dirty="0">
              <a:solidFill>
                <a:srgbClr val="303030"/>
              </a:solidFill>
              <a:latin typeface="Open Sans"/>
              <a:ea typeface="Open Sans"/>
              <a:cs typeface="Open Sans"/>
              <a:sym typeface="Open Sans"/>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55a61f5448_5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55a61f5448_5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640235D8-2F6D-5E4C-F4FD-FA71EE048934}"/>
            </a:ext>
          </a:extLst>
        </p:cNvPr>
        <p:cNvGrpSpPr/>
        <p:nvPr/>
      </p:nvGrpSpPr>
      <p:grpSpPr>
        <a:xfrm>
          <a:off x="0" y="0"/>
          <a:ext cx="0" cy="0"/>
          <a:chOff x="0" y="0"/>
          <a:chExt cx="0" cy="0"/>
        </a:xfrm>
      </p:grpSpPr>
      <p:sp>
        <p:nvSpPr>
          <p:cNvPr id="156" name="Google Shape;156;g355a61f5448_5_158:notes">
            <a:extLst>
              <a:ext uri="{FF2B5EF4-FFF2-40B4-BE49-F238E27FC236}">
                <a16:creationId xmlns:a16="http://schemas.microsoft.com/office/drawing/2014/main" id="{DD9F8386-17ED-B933-0C87-9EFCA61C09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55a61f5448_5_158:notes">
            <a:extLst>
              <a:ext uri="{FF2B5EF4-FFF2-40B4-BE49-F238E27FC236}">
                <a16:creationId xmlns:a16="http://schemas.microsoft.com/office/drawing/2014/main" id="{1218AE16-731D-5A80-B41F-ACFCF2BC71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868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F9DC8B4-9E12-0FFB-43F4-F052ADC3E1BD}"/>
            </a:ext>
          </a:extLst>
        </p:cNvPr>
        <p:cNvGrpSpPr/>
        <p:nvPr/>
      </p:nvGrpSpPr>
      <p:grpSpPr>
        <a:xfrm>
          <a:off x="0" y="0"/>
          <a:ext cx="0" cy="0"/>
          <a:chOff x="0" y="0"/>
          <a:chExt cx="0" cy="0"/>
        </a:xfrm>
      </p:grpSpPr>
      <p:sp>
        <p:nvSpPr>
          <p:cNvPr id="77" name="Google Shape;77;g35770d557af_4_6:notes">
            <a:extLst>
              <a:ext uri="{FF2B5EF4-FFF2-40B4-BE49-F238E27FC236}">
                <a16:creationId xmlns:a16="http://schemas.microsoft.com/office/drawing/2014/main" id="{AEDC0AAA-8750-DC27-50D2-37A4050273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770d557af_4_6:notes">
            <a:extLst>
              <a:ext uri="{FF2B5EF4-FFF2-40B4-BE49-F238E27FC236}">
                <a16:creationId xmlns:a16="http://schemas.microsoft.com/office/drawing/2014/main" id="{1FE5A233-5D9D-DF9B-BBAE-DA559EE42F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rgbClr val="303030"/>
              </a:buClr>
              <a:buSzPts val="1350"/>
              <a:buFont typeface="Open Sans"/>
              <a:buNone/>
            </a:pPr>
            <a:endParaRPr dirty="0">
              <a:solidFill>
                <a:schemeClr val="dk1"/>
              </a:solidFill>
            </a:endParaRPr>
          </a:p>
          <a:p>
            <a:pPr marL="457200" lvl="0" indent="-228600" algn="l" rtl="0">
              <a:spcBef>
                <a:spcPts val="0"/>
              </a:spcBef>
              <a:spcAft>
                <a:spcPts val="0"/>
              </a:spcAft>
              <a:buClr>
                <a:srgbClr val="303030"/>
              </a:buClr>
              <a:buSzPts val="1350"/>
              <a:buFont typeface="Open Sans"/>
              <a:buNone/>
            </a:pPr>
            <a:endParaRPr dirty="0">
              <a:solidFill>
                <a:schemeClr val="dk1"/>
              </a:solidFill>
            </a:endParaRPr>
          </a:p>
          <a:p>
            <a:pPr marL="457200" lvl="0" indent="-228600" algn="l" rtl="0">
              <a:lnSpc>
                <a:spcPct val="115000"/>
              </a:lnSpc>
              <a:spcBef>
                <a:spcPts val="0"/>
              </a:spcBef>
              <a:spcAft>
                <a:spcPts val="0"/>
              </a:spcAft>
              <a:buClr>
                <a:srgbClr val="303030"/>
              </a:buClr>
              <a:buSzPts val="1350"/>
              <a:buFont typeface="Open Sans"/>
              <a:buNone/>
            </a:pPr>
            <a:endParaRPr sz="1350" dirty="0">
              <a:solidFill>
                <a:srgbClr val="303030"/>
              </a:solidFill>
              <a:latin typeface="Open Sans"/>
              <a:ea typeface="Open Sans"/>
              <a:cs typeface="Open Sans"/>
              <a:sym typeface="Open San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978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5a61f5448_5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5a61f5448_5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Instructie</a:t>
            </a:r>
            <a:r>
              <a:rPr lang="en-US" b="1" dirty="0"/>
              <a:t>: </a:t>
            </a:r>
            <a:r>
              <a:rPr lang="en-US" dirty="0" err="1"/>
              <a:t>laat</a:t>
            </a:r>
            <a:r>
              <a:rPr lang="en-US" dirty="0"/>
              <a:t> de </a:t>
            </a:r>
            <a:r>
              <a:rPr lang="en-US" dirty="0" err="1"/>
              <a:t>leerling</a:t>
            </a:r>
            <a:r>
              <a:rPr lang="en-US" dirty="0"/>
              <a:t> </a:t>
            </a:r>
            <a:r>
              <a:rPr lang="en-US" dirty="0" err="1"/>
              <a:t>zien</a:t>
            </a:r>
            <a:r>
              <a:rPr lang="en-US" dirty="0"/>
              <a:t> </a:t>
            </a:r>
            <a:r>
              <a:rPr lang="en-US" dirty="0" err="1"/>
              <a:t>dat</a:t>
            </a:r>
            <a:r>
              <a:rPr lang="en-US" dirty="0"/>
              <a:t> </a:t>
            </a:r>
            <a:r>
              <a:rPr lang="en-US" dirty="0" err="1"/>
              <a:t>een</a:t>
            </a:r>
            <a:r>
              <a:rPr lang="en-US" dirty="0"/>
              <a:t> PWS </a:t>
            </a:r>
            <a:r>
              <a:rPr lang="en-US" dirty="0" err="1"/>
              <a:t>aan</a:t>
            </a:r>
            <a:r>
              <a:rPr lang="en-US" dirty="0"/>
              <a:t> het </a:t>
            </a:r>
            <a:r>
              <a:rPr lang="en-US" dirty="0" err="1"/>
              <a:t>vak</a:t>
            </a:r>
            <a:r>
              <a:rPr lang="en-US" dirty="0"/>
              <a:t> Spaans </a:t>
            </a:r>
            <a:r>
              <a:rPr lang="en-US" dirty="0" err="1"/>
              <a:t>gekoppeld</a:t>
            </a:r>
            <a:r>
              <a:rPr lang="en-US" dirty="0"/>
              <a:t> </a:t>
            </a:r>
            <a:r>
              <a:rPr lang="en-US" dirty="0" err="1"/>
              <a:t>niet</a:t>
            </a:r>
            <a:r>
              <a:rPr lang="en-US" dirty="0"/>
              <a:t> per </a:t>
            </a:r>
            <a:r>
              <a:rPr lang="en-US" dirty="0" err="1"/>
              <a:t>sé</a:t>
            </a:r>
            <a:r>
              <a:rPr lang="en-US" dirty="0"/>
              <a:t> in de </a:t>
            </a:r>
            <a:r>
              <a:rPr lang="en-US" dirty="0" err="1"/>
              <a:t>doeltaal</a:t>
            </a:r>
            <a:r>
              <a:rPr lang="en-US" dirty="0"/>
              <a:t> </a:t>
            </a:r>
            <a:r>
              <a:rPr lang="en-US" dirty="0" err="1"/>
              <a:t>geschreven</a:t>
            </a:r>
            <a:r>
              <a:rPr lang="en-US" dirty="0"/>
              <a:t> </a:t>
            </a:r>
            <a:r>
              <a:rPr lang="en-US" dirty="0" err="1"/>
              <a:t>hoeft</a:t>
            </a:r>
            <a:r>
              <a:rPr lang="en-US" dirty="0"/>
              <a:t> </a:t>
            </a:r>
            <a:r>
              <a:rPr lang="en-US" dirty="0" err="1"/>
              <a:t>te</a:t>
            </a:r>
            <a:r>
              <a:rPr lang="en-US" dirty="0"/>
              <a:t> </a:t>
            </a:r>
            <a:r>
              <a:rPr lang="en-US" dirty="0" err="1"/>
              <a:t>worden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Hier </a:t>
            </a:r>
            <a:r>
              <a:rPr lang="en-US" dirty="0" err="1"/>
              <a:t>volgen</a:t>
            </a:r>
            <a:r>
              <a:rPr lang="en-US" dirty="0"/>
              <a:t> </a:t>
            </a:r>
            <a:r>
              <a:rPr lang="en-US" dirty="0" err="1"/>
              <a:t>enkele</a:t>
            </a:r>
            <a:r>
              <a:rPr lang="en-US" dirty="0"/>
              <a:t> </a:t>
            </a:r>
            <a:r>
              <a:rPr lang="en-US" dirty="0" err="1"/>
              <a:t>voorbeelden</a:t>
            </a:r>
            <a:r>
              <a:rPr lang="en-US" dirty="0"/>
              <a:t> </a:t>
            </a:r>
            <a:r>
              <a:rPr lang="en-US" dirty="0" err="1"/>
              <a:t>ter</a:t>
            </a:r>
            <a:r>
              <a:rPr lang="en-US" dirty="0"/>
              <a:t> </a:t>
            </a:r>
            <a:r>
              <a:rPr lang="en-US" dirty="0" err="1"/>
              <a:t>ondersteuning</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Je </a:t>
            </a:r>
            <a:r>
              <a:rPr lang="en-US" dirty="0" err="1"/>
              <a:t>kunt</a:t>
            </a:r>
            <a:r>
              <a:rPr lang="en-US" dirty="0"/>
              <a:t> </a:t>
            </a:r>
            <a:r>
              <a:rPr lang="en-US" dirty="0" err="1"/>
              <a:t>een</a:t>
            </a:r>
            <a:r>
              <a:rPr lang="en-US" dirty="0"/>
              <a:t> product </a:t>
            </a:r>
            <a:r>
              <a:rPr lang="en-US" dirty="0" err="1"/>
              <a:t>maken</a:t>
            </a:r>
            <a:r>
              <a:rPr lang="en-US" dirty="0"/>
              <a:t> in het Spaans, </a:t>
            </a:r>
            <a:r>
              <a:rPr lang="en-US" dirty="0" err="1"/>
              <a:t>denk</a:t>
            </a:r>
            <a:r>
              <a:rPr lang="en-US" dirty="0"/>
              <a:t> </a:t>
            </a:r>
            <a:r>
              <a:rPr lang="en-US" dirty="0" err="1"/>
              <a:t>aan</a:t>
            </a:r>
            <a:r>
              <a:rPr lang="en-US" dirty="0"/>
              <a:t> </a:t>
            </a:r>
            <a:r>
              <a:rPr lang="en-US" dirty="0" err="1"/>
              <a:t>tekenen</a:t>
            </a:r>
            <a:r>
              <a:rPr lang="en-US" dirty="0"/>
              <a:t> </a:t>
            </a:r>
            <a:r>
              <a:rPr lang="en-US" dirty="0" err="1"/>
              <a:t>en</a:t>
            </a:r>
            <a:r>
              <a:rPr lang="en-US" dirty="0"/>
              <a:t> </a:t>
            </a:r>
            <a:r>
              <a:rPr lang="en-US" dirty="0" err="1"/>
              <a:t>schrijven</a:t>
            </a:r>
            <a:r>
              <a:rPr lang="en-US" dirty="0"/>
              <a:t> van </a:t>
            </a:r>
            <a:r>
              <a:rPr lang="en-US" dirty="0" err="1"/>
              <a:t>een</a:t>
            </a:r>
            <a:r>
              <a:rPr lang="en-US" dirty="0"/>
              <a:t> comic </a:t>
            </a:r>
            <a:r>
              <a:rPr lang="en-US" dirty="0" err="1"/>
              <a:t>voor</a:t>
            </a:r>
            <a:r>
              <a:rPr lang="en-US" dirty="0"/>
              <a:t> </a:t>
            </a:r>
            <a:r>
              <a:rPr lang="en-US" dirty="0" err="1"/>
              <a:t>kinderen</a:t>
            </a:r>
            <a:endParaRPr lang="en-US" dirty="0"/>
          </a:p>
          <a:p>
            <a:pPr marL="0" lvl="0" indent="0" algn="l" rtl="0">
              <a:spcBef>
                <a:spcPts val="0"/>
              </a:spcBef>
              <a:spcAft>
                <a:spcPts val="0"/>
              </a:spcAft>
              <a:buNone/>
            </a:pPr>
            <a:r>
              <a:rPr lang="en-US" dirty="0"/>
              <a:t>Of </a:t>
            </a:r>
            <a:r>
              <a:rPr lang="en-US" dirty="0" err="1"/>
              <a:t>onderzoek</a:t>
            </a:r>
            <a:r>
              <a:rPr lang="en-US" dirty="0"/>
              <a:t> </a:t>
            </a:r>
            <a:r>
              <a:rPr lang="en-US" dirty="0" err="1"/>
              <a:t>doen</a:t>
            </a:r>
            <a:r>
              <a:rPr lang="en-US" dirty="0"/>
              <a:t> </a:t>
            </a:r>
            <a:r>
              <a:rPr lang="en-US" dirty="0" err="1"/>
              <a:t>naar</a:t>
            </a:r>
            <a:r>
              <a:rPr lang="en-US" dirty="0"/>
              <a:t> de impact van </a:t>
            </a:r>
            <a:r>
              <a:rPr lang="en-US" dirty="0" err="1"/>
              <a:t>machistiche</a:t>
            </a:r>
            <a:r>
              <a:rPr lang="en-US" dirty="0"/>
              <a:t> </a:t>
            </a:r>
            <a:r>
              <a:rPr lang="en-US" dirty="0" err="1"/>
              <a:t>taalgebruik</a:t>
            </a:r>
            <a:r>
              <a:rPr lang="en-US" dirty="0"/>
              <a:t> in de </a:t>
            </a:r>
            <a:r>
              <a:rPr lang="en-US" dirty="0" err="1"/>
              <a:t>reggeaton</a:t>
            </a:r>
            <a:endParaRPr lang="en-US" dirty="0"/>
          </a:p>
          <a:p>
            <a:pPr marL="0" lvl="0" indent="0" algn="l" rtl="0">
              <a:spcBef>
                <a:spcPts val="0"/>
              </a:spcBef>
              <a:spcAft>
                <a:spcPts val="0"/>
              </a:spcAft>
              <a:buNone/>
            </a:pPr>
            <a:r>
              <a:rPr lang="en-US" dirty="0" err="1"/>
              <a:t>Wellicht</a:t>
            </a:r>
            <a:r>
              <a:rPr lang="en-US" dirty="0"/>
              <a:t> </a:t>
            </a:r>
            <a:r>
              <a:rPr lang="en-US" dirty="0" err="1"/>
              <a:t>vind</a:t>
            </a:r>
            <a:r>
              <a:rPr lang="en-US" dirty="0"/>
              <a:t> je </a:t>
            </a:r>
            <a:r>
              <a:rPr lang="en-US" dirty="0" err="1"/>
              <a:t>geschiedenis</a:t>
            </a:r>
            <a:r>
              <a:rPr lang="en-US" dirty="0"/>
              <a:t>, kunst, eten, </a:t>
            </a:r>
            <a:r>
              <a:rPr lang="en-US" dirty="0" err="1"/>
              <a:t>sporten</a:t>
            </a:r>
            <a:r>
              <a:rPr lang="en-US" dirty="0"/>
              <a:t> of mode </a:t>
            </a:r>
            <a:r>
              <a:rPr lang="en-US" dirty="0" err="1"/>
              <a:t>leuk</a:t>
            </a:r>
            <a:r>
              <a:rPr lang="en-US" dirty="0"/>
              <a:t> </a:t>
            </a:r>
            <a:r>
              <a:rPr lang="en-US" dirty="0" err="1"/>
              <a:t>en</a:t>
            </a:r>
            <a:r>
              <a:rPr lang="en-US" dirty="0"/>
              <a:t> </a:t>
            </a:r>
            <a:r>
              <a:rPr lang="en-US" dirty="0" err="1"/>
              <a:t>wil</a:t>
            </a:r>
            <a:r>
              <a:rPr lang="en-US" dirty="0"/>
              <a:t> je </a:t>
            </a:r>
            <a:r>
              <a:rPr lang="en-US" dirty="0" err="1"/>
              <a:t>graag</a:t>
            </a:r>
            <a:r>
              <a:rPr lang="en-US" dirty="0"/>
              <a:t> </a:t>
            </a:r>
            <a:r>
              <a:rPr lang="en-US" dirty="0" err="1"/>
              <a:t>meer</a:t>
            </a:r>
            <a:r>
              <a:rPr lang="en-US" dirty="0"/>
              <a:t> </a:t>
            </a:r>
            <a:r>
              <a:rPr lang="en-US" dirty="0" err="1"/>
              <a:t>hierover</a:t>
            </a:r>
            <a:r>
              <a:rPr lang="en-US" dirty="0"/>
              <a:t> </a:t>
            </a:r>
            <a:r>
              <a:rPr lang="en-US" dirty="0" err="1"/>
              <a:t>weten</a:t>
            </a:r>
            <a:r>
              <a:rPr lang="en-US" dirty="0"/>
              <a: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365F93B-D7D3-F3D9-66F5-F89EE28C745B}"/>
            </a:ext>
          </a:extLst>
        </p:cNvPr>
        <p:cNvGrpSpPr/>
        <p:nvPr/>
      </p:nvGrpSpPr>
      <p:grpSpPr>
        <a:xfrm>
          <a:off x="0" y="0"/>
          <a:ext cx="0" cy="0"/>
          <a:chOff x="0" y="0"/>
          <a:chExt cx="0" cy="0"/>
        </a:xfrm>
      </p:grpSpPr>
      <p:sp>
        <p:nvSpPr>
          <p:cNvPr id="90" name="Google Shape;90;g35770d557af_4_11:notes">
            <a:extLst>
              <a:ext uri="{FF2B5EF4-FFF2-40B4-BE49-F238E27FC236}">
                <a16:creationId xmlns:a16="http://schemas.microsoft.com/office/drawing/2014/main" id="{C4B48BCD-0631-2E8D-9367-4877FA25BD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770d557af_4_11:notes">
            <a:extLst>
              <a:ext uri="{FF2B5EF4-FFF2-40B4-BE49-F238E27FC236}">
                <a16:creationId xmlns:a16="http://schemas.microsoft.com/office/drawing/2014/main" id="{AABBD133-DBA6-62E6-AD1A-17EAA6ECD0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endParaRPr sz="1350" dirty="0">
              <a:solidFill>
                <a:srgbClr val="303030"/>
              </a:solidFill>
              <a:latin typeface="Open Sans"/>
              <a:ea typeface="Open Sans"/>
              <a:cs typeface="Open Sans"/>
              <a:sym typeface="Open Sans"/>
            </a:endParaRPr>
          </a:p>
          <a:p>
            <a:pPr marL="0" lvl="0" indent="0" algn="l" rtl="0">
              <a:spcBef>
                <a:spcPts val="0"/>
              </a:spcBef>
              <a:spcAft>
                <a:spcPts val="0"/>
              </a:spcAft>
              <a:buNone/>
            </a:pPr>
            <a:r>
              <a:rPr lang="en-US" b="1" dirty="0" err="1"/>
              <a:t>Instructie</a:t>
            </a:r>
            <a:r>
              <a:rPr lang="en-US" b="1" dirty="0"/>
              <a:t>: </a:t>
            </a:r>
            <a:r>
              <a:rPr lang="en-US" dirty="0" err="1"/>
              <a:t>informeer</a:t>
            </a:r>
            <a:r>
              <a:rPr lang="en-US" dirty="0"/>
              <a:t> de </a:t>
            </a:r>
            <a:r>
              <a:rPr lang="en-US" dirty="0" err="1"/>
              <a:t>leerling</a:t>
            </a:r>
            <a:r>
              <a:rPr lang="en-US" dirty="0"/>
              <a:t> over </a:t>
            </a:r>
            <a:r>
              <a:rPr lang="en-US" dirty="0" err="1"/>
              <a:t>deze</a:t>
            </a:r>
            <a:r>
              <a:rPr lang="en-US" dirty="0"/>
              <a:t> </a:t>
            </a:r>
            <a:r>
              <a:rPr lang="en-US" dirty="0" err="1"/>
              <a:t>drie</a:t>
            </a:r>
            <a:r>
              <a:rPr lang="en-US" dirty="0"/>
              <a:t> </a:t>
            </a:r>
            <a:r>
              <a:rPr lang="en-US" dirty="0" err="1"/>
              <a:t>domeinen</a:t>
            </a:r>
            <a:r>
              <a:rPr lang="en-US" dirty="0"/>
              <a:t> </a:t>
            </a:r>
            <a:r>
              <a:rPr lang="en-US" dirty="0" err="1"/>
              <a:t>en</a:t>
            </a:r>
            <a:r>
              <a:rPr lang="en-US" dirty="0"/>
              <a:t> </a:t>
            </a:r>
            <a:r>
              <a:rPr lang="en-US" dirty="0" err="1"/>
              <a:t>vooral</a:t>
            </a:r>
            <a:r>
              <a:rPr lang="en-US" dirty="0"/>
              <a:t> de </a:t>
            </a:r>
            <a:r>
              <a:rPr lang="en-US" dirty="0" err="1"/>
              <a:t>relevantie</a:t>
            </a:r>
            <a:r>
              <a:rPr lang="en-US" dirty="0"/>
              <a:t> van de </a:t>
            </a:r>
            <a:r>
              <a:rPr lang="en-US" dirty="0" err="1"/>
              <a:t>nieuwe</a:t>
            </a:r>
            <a:r>
              <a:rPr lang="en-US" dirty="0"/>
              <a:t> </a:t>
            </a:r>
            <a:r>
              <a:rPr lang="en-US" dirty="0" err="1"/>
              <a:t>fascinerende</a:t>
            </a:r>
            <a:r>
              <a:rPr lang="en-US" dirty="0"/>
              <a:t> </a:t>
            </a:r>
            <a:r>
              <a:rPr lang="en-US" dirty="0" err="1"/>
              <a:t>perspectieven</a:t>
            </a:r>
            <a:r>
              <a:rPr lang="en-US" dirty="0"/>
              <a:t> </a:t>
            </a:r>
            <a:r>
              <a:rPr lang="en-US" dirty="0" err="1"/>
              <a:t>waarin</a:t>
            </a:r>
            <a:r>
              <a:rPr lang="en-US" dirty="0"/>
              <a:t> de </a:t>
            </a:r>
            <a:r>
              <a:rPr lang="en-US" dirty="0" err="1"/>
              <a:t>leerling</a:t>
            </a:r>
            <a:r>
              <a:rPr lang="en-US" dirty="0"/>
              <a:t> </a:t>
            </a:r>
            <a:r>
              <a:rPr lang="en-US" dirty="0" err="1"/>
              <a:t>zelf</a:t>
            </a:r>
            <a:r>
              <a:rPr lang="en-US" dirty="0"/>
              <a:t> mag </a:t>
            </a:r>
            <a:r>
              <a:rPr lang="en-US" dirty="0" err="1"/>
              <a:t>inbrengen</a:t>
            </a:r>
            <a:r>
              <a:rPr lang="en-US" dirty="0"/>
              <a:t>, </a:t>
            </a:r>
            <a:r>
              <a:rPr lang="en-US" dirty="0" err="1"/>
              <a:t>ervaren</a:t>
            </a:r>
            <a:r>
              <a:rPr lang="en-US" dirty="0"/>
              <a:t> </a:t>
            </a:r>
            <a:r>
              <a:rPr lang="en-US" dirty="0" err="1"/>
              <a:t>en</a:t>
            </a:r>
            <a:r>
              <a:rPr lang="en-US" dirty="0"/>
              <a:t> </a:t>
            </a:r>
            <a:r>
              <a:rPr lang="en-US" dirty="0" err="1"/>
              <a:t>reflecteren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Je </a:t>
            </a:r>
            <a:r>
              <a:rPr lang="en-US" dirty="0" err="1"/>
              <a:t>onderzoek</a:t>
            </a:r>
            <a:r>
              <a:rPr lang="en-US" dirty="0"/>
              <a:t> </a:t>
            </a:r>
            <a:r>
              <a:rPr lang="en-US" dirty="0" err="1"/>
              <a:t>kan</a:t>
            </a:r>
            <a:r>
              <a:rPr lang="en-US" dirty="0"/>
              <a:t> je </a:t>
            </a:r>
            <a:r>
              <a:rPr lang="en-US" dirty="0" err="1"/>
              <a:t>koppelen</a:t>
            </a:r>
            <a:r>
              <a:rPr lang="en-US" dirty="0"/>
              <a:t> </a:t>
            </a:r>
            <a:r>
              <a:rPr lang="en-US" dirty="0" err="1"/>
              <a:t>aan</a:t>
            </a:r>
            <a:r>
              <a:rPr lang="en-US" dirty="0"/>
              <a:t> </a:t>
            </a:r>
            <a:r>
              <a:rPr lang="en-US" dirty="0" err="1"/>
              <a:t>één</a:t>
            </a:r>
            <a:r>
              <a:rPr lang="en-US" dirty="0"/>
              <a:t> van de </a:t>
            </a:r>
            <a:r>
              <a:rPr lang="en-US" dirty="0" err="1"/>
              <a:t>drie</a:t>
            </a:r>
            <a:r>
              <a:rPr lang="en-US" dirty="0"/>
              <a:t> </a:t>
            </a:r>
            <a:r>
              <a:rPr lang="en-US" dirty="0" err="1"/>
              <a:t>nieuwe</a:t>
            </a:r>
            <a:r>
              <a:rPr lang="en-US" dirty="0"/>
              <a:t> </a:t>
            </a:r>
            <a:r>
              <a:rPr lang="en-US" dirty="0" err="1"/>
              <a:t>domeinen</a:t>
            </a:r>
            <a:r>
              <a:rPr lang="en-US" dirty="0"/>
              <a:t> van het </a:t>
            </a:r>
            <a:r>
              <a:rPr lang="en-US" dirty="0" err="1"/>
              <a:t>talencurriculum</a:t>
            </a:r>
            <a:r>
              <a:rPr lang="en-US" dirty="0"/>
              <a:t>: </a:t>
            </a:r>
            <a:r>
              <a:rPr lang="en-US" dirty="0" err="1"/>
              <a:t>communicatie</a:t>
            </a:r>
            <a:r>
              <a:rPr lang="en-US" dirty="0"/>
              <a:t>, </a:t>
            </a:r>
            <a:r>
              <a:rPr lang="en-US" dirty="0" err="1"/>
              <a:t>taalbewustzijn</a:t>
            </a:r>
            <a:r>
              <a:rPr lang="en-US" dirty="0"/>
              <a:t> of </a:t>
            </a:r>
            <a:r>
              <a:rPr lang="en-US" dirty="0" err="1"/>
              <a:t>cultuurbewustzijn</a:t>
            </a:r>
            <a:r>
              <a:rPr lang="en-US" dirty="0"/>
              <a:t>. Wat </a:t>
            </a:r>
            <a:r>
              <a:rPr lang="en-US" dirty="0" err="1"/>
              <a:t>houden</a:t>
            </a:r>
            <a:r>
              <a:rPr lang="en-US" dirty="0"/>
              <a:t> </a:t>
            </a:r>
            <a:r>
              <a:rPr lang="en-US" dirty="0" err="1"/>
              <a:t>deze</a:t>
            </a:r>
            <a:r>
              <a:rPr lang="en-US" dirty="0"/>
              <a:t> </a:t>
            </a:r>
            <a:r>
              <a:rPr lang="en-US" dirty="0" err="1"/>
              <a:t>domeinen</a:t>
            </a:r>
            <a:r>
              <a:rPr lang="en-US" dirty="0"/>
              <a:t> in?</a:t>
            </a:r>
            <a:endParaRPr dirty="0"/>
          </a:p>
        </p:txBody>
      </p:sp>
    </p:spTree>
    <p:extLst>
      <p:ext uri="{BB962C8B-B14F-4D97-AF65-F5344CB8AC3E}">
        <p14:creationId xmlns:p14="http://schemas.microsoft.com/office/powerpoint/2010/main" val="3996196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770d557af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770d557a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Wij</a:t>
            </a:r>
            <a:r>
              <a:rPr lang="en-US" dirty="0"/>
              <a:t> </a:t>
            </a:r>
            <a:r>
              <a:rPr lang="en-US" dirty="0" err="1"/>
              <a:t>helpen</a:t>
            </a:r>
            <a:r>
              <a:rPr lang="en-US" dirty="0"/>
              <a:t> </a:t>
            </a:r>
            <a:r>
              <a:rPr lang="en-US" dirty="0" err="1"/>
              <a:t>jullie</a:t>
            </a:r>
            <a:r>
              <a:rPr lang="en-US" dirty="0"/>
              <a:t> met </a:t>
            </a:r>
            <a:r>
              <a:rPr lang="en-US" dirty="0" err="1"/>
              <a:t>een</a:t>
            </a:r>
            <a:r>
              <a:rPr lang="en-US" dirty="0"/>
              <a:t> </a:t>
            </a:r>
            <a:r>
              <a:rPr lang="en-US" dirty="0" err="1"/>
              <a:t>keuze</a:t>
            </a:r>
            <a:r>
              <a:rPr lang="en-US" dirty="0"/>
              <a:t> </a:t>
            </a:r>
            <a:r>
              <a:rPr lang="en-US" dirty="0" err="1"/>
              <a:t>te</a:t>
            </a:r>
            <a:r>
              <a:rPr lang="en-US" dirty="0"/>
              <a:t> </a:t>
            </a:r>
            <a:r>
              <a:rPr lang="en-US" dirty="0" err="1"/>
              <a:t>maken</a:t>
            </a:r>
            <a:r>
              <a:rPr lang="en-US" dirty="0"/>
              <a:t>!</a:t>
            </a:r>
          </a:p>
          <a:p>
            <a:pPr marL="457200" lvl="0" indent="-228600" algn="l" rtl="0">
              <a:spcBef>
                <a:spcPts val="0"/>
              </a:spcBef>
              <a:spcAft>
                <a:spcPts val="0"/>
              </a:spcAft>
              <a:buClr>
                <a:srgbClr val="303030"/>
              </a:buClr>
              <a:buSzPts val="1350"/>
              <a:buFont typeface="Open Sans"/>
              <a:buNone/>
            </a:pPr>
            <a:r>
              <a:rPr lang="nl-NL" dirty="0">
                <a:solidFill>
                  <a:schemeClr val="dk1"/>
                </a:solidFill>
              </a:rPr>
              <a:t>Wat dacht je van…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770d557af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770d557af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r>
              <a:rPr lang="nl-NL" sz="1100" b="1" dirty="0">
                <a:solidFill>
                  <a:srgbClr val="000000"/>
                </a:solidFill>
                <a:highlight>
                  <a:srgbClr val="FFFFFF"/>
                </a:highlight>
                <a:latin typeface="Arial"/>
                <a:ea typeface="Arial"/>
                <a:cs typeface="Arial"/>
                <a:sym typeface="Arial"/>
              </a:rPr>
              <a:t>Introductie</a:t>
            </a:r>
            <a:r>
              <a:rPr lang="nl-NL" sz="1100" dirty="0">
                <a:solidFill>
                  <a:srgbClr val="000000"/>
                </a:solidFill>
                <a:highlight>
                  <a:srgbClr val="FFFFFF"/>
                </a:highlight>
                <a:latin typeface="Arial"/>
                <a:ea typeface="Arial"/>
                <a:cs typeface="Arial"/>
                <a:sym typeface="Arial"/>
              </a:rPr>
              <a:t>: vind je Spaans een leuk vak? Overweeg je om taaldocent te worden? Ben je gek op kinderen en wil je je verder verdiepen in pedagogiek? Veel mogelijkheden! Je kan creatief aan de slag gaan met het ontwerpen van leuke materialen voor kinderen die Spaans van jou willen leren. </a:t>
            </a: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endParaRPr lang="nl-NL" sz="1100" dirty="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r>
              <a:rPr lang="nl-NL" sz="1100" b="1" dirty="0">
                <a:solidFill>
                  <a:srgbClr val="000000"/>
                </a:solidFill>
                <a:highlight>
                  <a:srgbClr val="FFFFFF"/>
                </a:highlight>
                <a:latin typeface="Arial"/>
                <a:ea typeface="Arial"/>
                <a:cs typeface="Arial"/>
                <a:sym typeface="Arial"/>
              </a:rPr>
              <a:t>Product: </a:t>
            </a:r>
            <a:r>
              <a:rPr lang="nl-NL" sz="1100" dirty="0">
                <a:solidFill>
                  <a:srgbClr val="000000"/>
                </a:solidFill>
                <a:highlight>
                  <a:srgbClr val="FFFFFF"/>
                </a:highlight>
                <a:latin typeface="Arial"/>
                <a:ea typeface="Arial"/>
                <a:cs typeface="Arial"/>
                <a:sym typeface="Arial"/>
              </a:rPr>
              <a:t>lesmaterialen ontwerpen op niveau A1 en enquêtes afleggen om de motivatie te meten die gerapporteerd kunnen worden aan de VO scholen in de regio. </a:t>
            </a: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endParaRPr lang="nl-NL" sz="1100" dirty="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r>
              <a:rPr lang="nl-NL" sz="1100" b="1" dirty="0">
                <a:solidFill>
                  <a:srgbClr val="000000"/>
                </a:solidFill>
                <a:highlight>
                  <a:srgbClr val="FFFFFF"/>
                </a:highlight>
                <a:latin typeface="Arial"/>
                <a:ea typeface="Arial"/>
                <a:cs typeface="Arial"/>
                <a:sym typeface="Arial"/>
              </a:rPr>
              <a:t>Koppeling maken aan domein A: </a:t>
            </a:r>
            <a:r>
              <a:rPr lang="nl-NL" sz="1100" dirty="0">
                <a:solidFill>
                  <a:srgbClr val="000000"/>
                </a:solidFill>
                <a:highlight>
                  <a:srgbClr val="FFFFFF"/>
                </a:highlight>
                <a:latin typeface="Arial"/>
                <a:ea typeface="Arial"/>
                <a:cs typeface="Arial"/>
                <a:sym typeface="Arial"/>
              </a:rPr>
              <a:t>lezen, schrijven, luisteren en spreken in de vreemde taal.  </a:t>
            </a:r>
          </a:p>
          <a:p>
            <a:pPr marL="0" lvl="0" indent="0" algn="l" rtl="0">
              <a:spcBef>
                <a:spcPts val="1100"/>
              </a:spcBef>
              <a:spcAft>
                <a:spcPts val="1100"/>
              </a:spcAft>
              <a:buNone/>
            </a:pPr>
            <a:r>
              <a:rPr lang="nl-NL" sz="1100" dirty="0">
                <a:solidFill>
                  <a:srgbClr val="000000"/>
                </a:solidFill>
                <a:highlight>
                  <a:srgbClr val="FFFFFF"/>
                </a:highlight>
                <a:latin typeface="Arial"/>
                <a:ea typeface="Arial"/>
                <a:cs typeface="Arial"/>
                <a:sym typeface="Arial"/>
              </a:rPr>
              <a:t>Bron: </a:t>
            </a:r>
            <a:r>
              <a:rPr lang="nl-NL" sz="1100" u="sng" dirty="0">
                <a:solidFill>
                  <a:schemeClr val="hlink"/>
                </a:solidFill>
                <a:latin typeface="Arial"/>
                <a:ea typeface="Arial"/>
                <a:cs typeface="Arial"/>
                <a:sym typeface="Arial"/>
                <a:hlinkClick r:id="rId3"/>
              </a:rPr>
              <a:t>Examenprogramma's moderne vreemde talen - SLO</a:t>
            </a:r>
            <a:endParaRPr lang="nl-NL" sz="1100" dirty="0">
              <a:solidFill>
                <a:srgbClr val="000000"/>
              </a:solidFill>
              <a:highlight>
                <a:srgbClr val="FFFFFF"/>
              </a:highlight>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5a61f5448_5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5a61f5448_5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dirty="0">
                <a:solidFill>
                  <a:srgbClr val="000000"/>
                </a:solidFill>
                <a:highlight>
                  <a:srgbClr val="FFFFFF"/>
                </a:highlight>
                <a:latin typeface="Arial"/>
                <a:ea typeface="Arial"/>
                <a:cs typeface="Arial"/>
                <a:sym typeface="Arial"/>
              </a:rPr>
              <a:t>Introductie</a:t>
            </a:r>
            <a:r>
              <a:rPr lang="nl-NL" sz="1100" dirty="0">
                <a:solidFill>
                  <a:srgbClr val="000000"/>
                </a:solidFill>
                <a:highlight>
                  <a:srgbClr val="FFFFFF"/>
                </a:highlight>
                <a:latin typeface="Arial"/>
                <a:ea typeface="Arial"/>
                <a:cs typeface="Arial"/>
                <a:sym typeface="Arial"/>
              </a:rPr>
              <a:t>: </a:t>
            </a:r>
            <a:r>
              <a:rPr lang="nl-NL" dirty="0"/>
              <a:t>Je bent helemaal gefascineerd door de Spaanstalige </a:t>
            </a:r>
            <a:r>
              <a:rPr lang="nl-NL" dirty="0" err="1"/>
              <a:t>Netflix</a:t>
            </a:r>
            <a:r>
              <a:rPr lang="nl-NL" dirty="0"/>
              <a:t> series. </a:t>
            </a:r>
            <a:r>
              <a:rPr lang="es" dirty="0"/>
              <a:t>Je wil graag onderzoek doen naar de taalvariaties in het Spaans. Je gaat diverse </a:t>
            </a:r>
            <a:r>
              <a:rPr lang="es" dirty="0">
                <a:solidFill>
                  <a:schemeClr val="dk1"/>
                </a:solidFill>
              </a:rPr>
              <a:t>televisieseries afkomstig uit verschillende Spaanstalige landen analyseren. Je gaat op zoek naar taalverschillen: accenten, woordenschat, intonatie, tempo. Je maakt een mini documentaire waarin je deze verschillen duidelijk maakt door middel van theoretische kennis en voorbeeldfragmenten uit deze series.   </a:t>
            </a:r>
            <a:r>
              <a:rPr lang="es" dirty="0"/>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sz="1100" dirty="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b="1" dirty="0"/>
              <a:t>Product: </a:t>
            </a:r>
            <a:r>
              <a:rPr lang="nl-NL" dirty="0"/>
              <a:t>kort documentair maken met geknipte voorbeelden uit verschillende Spaanstalige landen en analyse van deze taalvariaties.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dirty="0">
                <a:solidFill>
                  <a:srgbClr val="000000"/>
                </a:solidFill>
                <a:highlight>
                  <a:srgbClr val="FFFFFF"/>
                </a:highlight>
                <a:latin typeface="Arial"/>
                <a:ea typeface="Arial"/>
                <a:cs typeface="Arial"/>
                <a:sym typeface="Arial"/>
              </a:rPr>
              <a:t>Koppeling maken aan domein B</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dirty="0">
                <a:solidFill>
                  <a:srgbClr val="000000"/>
                </a:solidFill>
                <a:highlight>
                  <a:srgbClr val="FFFFFF"/>
                </a:highlight>
                <a:latin typeface="Arial"/>
                <a:ea typeface="Arial"/>
                <a:cs typeface="Arial"/>
                <a:sym typeface="Arial"/>
              </a:rPr>
              <a:t>Bron: </a:t>
            </a:r>
            <a:r>
              <a:rPr lang="nl-NL" sz="1100" u="sng" dirty="0">
                <a:solidFill>
                  <a:schemeClr val="hlink"/>
                </a:solidFill>
                <a:latin typeface="Arial"/>
                <a:ea typeface="Arial"/>
                <a:cs typeface="Arial"/>
                <a:sym typeface="Arial"/>
                <a:hlinkClick r:id="rId3"/>
              </a:rPr>
              <a:t>Examenprogramma's moderne vreemde talen - SLO</a:t>
            </a:r>
            <a:endParaRPr lang="nl-NL" sz="1100" dirty="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2565476-9A1D-9876-A41B-B4B7953F37C1}"/>
            </a:ext>
          </a:extLst>
        </p:cNvPr>
        <p:cNvGrpSpPr/>
        <p:nvPr/>
      </p:nvGrpSpPr>
      <p:grpSpPr>
        <a:xfrm>
          <a:off x="0" y="0"/>
          <a:ext cx="0" cy="0"/>
          <a:chOff x="0" y="0"/>
          <a:chExt cx="0" cy="0"/>
        </a:xfrm>
      </p:grpSpPr>
      <p:sp>
        <p:nvSpPr>
          <p:cNvPr id="125" name="Google Shape;125;g355a61f5448_5_146:notes">
            <a:extLst>
              <a:ext uri="{FF2B5EF4-FFF2-40B4-BE49-F238E27FC236}">
                <a16:creationId xmlns:a16="http://schemas.microsoft.com/office/drawing/2014/main" id="{D4857471-2C0B-2846-0ECE-B0C9742CC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5a61f5448_5_146:notes">
            <a:extLst>
              <a:ext uri="{FF2B5EF4-FFF2-40B4-BE49-F238E27FC236}">
                <a16:creationId xmlns:a16="http://schemas.microsoft.com/office/drawing/2014/main" id="{BE33BE38-C982-20A8-CB36-7995914311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b="1" dirty="0">
                <a:solidFill>
                  <a:srgbClr val="000000"/>
                </a:solidFill>
                <a:highlight>
                  <a:srgbClr val="FFFFFF"/>
                </a:highlight>
                <a:latin typeface="Arial"/>
                <a:ea typeface="Arial"/>
                <a:cs typeface="Arial"/>
                <a:sym typeface="Arial"/>
              </a:rPr>
              <a:t>Introductie: </a:t>
            </a:r>
            <a:r>
              <a:rPr lang="nl-NL" sz="1100" b="0" dirty="0">
                <a:solidFill>
                  <a:srgbClr val="000000"/>
                </a:solidFill>
                <a:highlight>
                  <a:srgbClr val="FFFFFF"/>
                </a:highlight>
                <a:latin typeface="Arial"/>
                <a:ea typeface="Arial"/>
                <a:cs typeface="Arial"/>
                <a:sym typeface="Arial"/>
              </a:rPr>
              <a:t>als je een MBO, HBO of universitaire opleiding wil gaan volgen, meer talen kennen is altijd is welkom! Bij sommige opleidingen zit al in het vakkenpakket en je hoeft niet meer vanaf niveau nul te beginnen, bijvoorbeeld bij Luchtvaart of Toerisme. Er zijn ook veel wetenschappelijke opleidingen in Nederland waar je over de taal, maar ook culturele of politieke aspecten gestudeerd kunnen worden. </a:t>
            </a:r>
          </a:p>
          <a:p>
            <a:pPr marL="0" lvl="0" indent="0" algn="l" rtl="0">
              <a:spcBef>
                <a:spcPts val="0"/>
              </a:spcBef>
              <a:spcAft>
                <a:spcPts val="0"/>
              </a:spcAft>
              <a:buNone/>
            </a:pPr>
            <a:endParaRPr lang="nl-NL" sz="1100" b="1"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nl-NL" b="1" dirty="0"/>
              <a:t>Product: </a:t>
            </a:r>
            <a:r>
              <a:rPr lang="nl-NL" sz="1100" dirty="0">
                <a:solidFill>
                  <a:srgbClr val="000000"/>
                </a:solidFill>
                <a:highlight>
                  <a:srgbClr val="FFFFFF"/>
                </a:highlight>
                <a:latin typeface="Arial"/>
                <a:ea typeface="Arial"/>
                <a:cs typeface="Arial"/>
                <a:sym typeface="Arial"/>
              </a:rPr>
              <a:t>een (interactieve digitale) </a:t>
            </a:r>
            <a:r>
              <a:rPr lang="nl-NL" sz="1100" i="0" dirty="0">
                <a:solidFill>
                  <a:srgbClr val="000000"/>
                </a:solidFill>
                <a:highlight>
                  <a:srgbClr val="FFFFFF"/>
                </a:highlight>
                <a:latin typeface="Arial"/>
                <a:ea typeface="Arial"/>
                <a:cs typeface="Arial"/>
                <a:sym typeface="Arial"/>
              </a:rPr>
              <a:t>infografie</a:t>
            </a:r>
            <a:r>
              <a:rPr lang="nl-NL" sz="1100" dirty="0">
                <a:solidFill>
                  <a:srgbClr val="000000"/>
                </a:solidFill>
                <a:highlight>
                  <a:srgbClr val="FFFFFF"/>
                </a:highlight>
                <a:latin typeface="Arial"/>
                <a:ea typeface="Arial"/>
                <a:cs typeface="Arial"/>
                <a:sym typeface="Arial"/>
              </a:rPr>
              <a:t> creëren waar je in kaart brengt de verschillende opleidingen waar je Spaans verder kan leren of (</a:t>
            </a:r>
            <a:r>
              <a:rPr lang="nl-NL" sz="1100" dirty="0" err="1">
                <a:solidFill>
                  <a:srgbClr val="000000"/>
                </a:solidFill>
                <a:highlight>
                  <a:srgbClr val="FFFFFF"/>
                </a:highlight>
                <a:latin typeface="Arial"/>
                <a:ea typeface="Arial"/>
                <a:cs typeface="Arial"/>
                <a:sym typeface="Arial"/>
              </a:rPr>
              <a:t>be</a:t>
            </a:r>
            <a:r>
              <a:rPr lang="nl-NL" sz="1100" dirty="0">
                <a:solidFill>
                  <a:srgbClr val="000000"/>
                </a:solidFill>
                <a:highlight>
                  <a:srgbClr val="FFFFFF"/>
                </a:highlight>
                <a:latin typeface="Arial"/>
                <a:ea typeface="Arial"/>
                <a:cs typeface="Arial"/>
                <a:sym typeface="Arial"/>
              </a:rPr>
              <a:t>)studeren.</a:t>
            </a:r>
          </a:p>
          <a:p>
            <a:pPr marL="0" lvl="0" indent="0" algn="l" rtl="0">
              <a:spcBef>
                <a:spcPts val="0"/>
              </a:spcBef>
              <a:spcAft>
                <a:spcPts val="0"/>
              </a:spcAft>
              <a:buNone/>
            </a:pPr>
            <a:endParaRPr lang="nl-NL" sz="1100" dirty="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dirty="0">
                <a:solidFill>
                  <a:srgbClr val="000000"/>
                </a:solidFill>
                <a:highlight>
                  <a:srgbClr val="FFFFFF"/>
                </a:highlight>
                <a:latin typeface="Arial"/>
                <a:ea typeface="Arial"/>
                <a:cs typeface="Arial"/>
                <a:sym typeface="Arial"/>
              </a:rPr>
              <a:t>Koppeling maken aan domein B</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dirty="0">
                <a:solidFill>
                  <a:srgbClr val="000000"/>
                </a:solidFill>
                <a:highlight>
                  <a:srgbClr val="FFFFFF"/>
                </a:highlight>
                <a:latin typeface="Arial"/>
                <a:ea typeface="Arial"/>
                <a:cs typeface="Arial"/>
                <a:sym typeface="Arial"/>
              </a:rPr>
              <a:t>Bron: </a:t>
            </a:r>
            <a:r>
              <a:rPr lang="nl-NL" sz="1100" u="sng" dirty="0">
                <a:solidFill>
                  <a:schemeClr val="hlink"/>
                </a:solidFill>
                <a:latin typeface="Arial"/>
                <a:ea typeface="Arial"/>
                <a:cs typeface="Arial"/>
                <a:sym typeface="Arial"/>
                <a:hlinkClick r:id="rId3"/>
              </a:rPr>
              <a:t>Examenprogramma's moderne vreemde talen - SLO</a:t>
            </a:r>
            <a:endParaRPr lang="nl-NL"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692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770d557af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770d557af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400" b="1" dirty="0">
                <a:solidFill>
                  <a:srgbClr val="000000"/>
                </a:solidFill>
                <a:highlight>
                  <a:srgbClr val="FFFFFF"/>
                </a:highlight>
                <a:latin typeface="Arial"/>
                <a:ea typeface="Arial"/>
                <a:cs typeface="Arial"/>
                <a:sym typeface="Arial"/>
              </a:rPr>
              <a:t>Introductie: </a:t>
            </a:r>
            <a:r>
              <a:rPr lang="nl-NL" sz="1400" b="0" dirty="0">
                <a:solidFill>
                  <a:srgbClr val="000000"/>
                </a:solidFill>
                <a:highlight>
                  <a:srgbClr val="FFFFFF"/>
                </a:highlight>
                <a:latin typeface="Arial"/>
                <a:ea typeface="Arial"/>
                <a:cs typeface="Arial"/>
                <a:sym typeface="Arial"/>
              </a:rPr>
              <a:t>ontmoet Spaanstalige mensen die in Nederland wonen om meer te komen weten over </a:t>
            </a:r>
            <a:r>
              <a:rPr lang="nl-NL" sz="1400" b="0" dirty="0">
                <a:solidFill>
                  <a:srgbClr val="303030"/>
                </a:solidFill>
              </a:rPr>
              <a:t>bepaalde normen, overtuigingen en gewoonten van de cultuur in hun land. Je zou bijvoorbeeld kunnen focussen op de </a:t>
            </a:r>
            <a:r>
              <a:rPr lang="nl-NL" sz="1400" dirty="0">
                <a:solidFill>
                  <a:srgbClr val="000000"/>
                </a:solidFill>
                <a:highlight>
                  <a:srgbClr val="FFFFFF"/>
                </a:highlight>
                <a:latin typeface="Arial"/>
                <a:ea typeface="Arial"/>
                <a:cs typeface="Arial"/>
                <a:sym typeface="Arial"/>
              </a:rPr>
              <a:t>verschillende religieuze activiteiten (</a:t>
            </a:r>
            <a:r>
              <a:rPr lang="nl-NL" sz="1400" dirty="0" err="1">
                <a:solidFill>
                  <a:srgbClr val="000000"/>
                </a:solidFill>
                <a:highlight>
                  <a:srgbClr val="FFFFFF"/>
                </a:highlight>
                <a:latin typeface="Arial"/>
                <a:ea typeface="Arial"/>
                <a:cs typeface="Arial"/>
                <a:sym typeface="Arial"/>
              </a:rPr>
              <a:t>boda</a:t>
            </a:r>
            <a:r>
              <a:rPr lang="nl-NL" sz="1400" dirty="0">
                <a:solidFill>
                  <a:srgbClr val="000000"/>
                </a:solidFill>
                <a:highlight>
                  <a:srgbClr val="FFFFFF"/>
                </a:highlight>
                <a:latin typeface="Arial"/>
                <a:ea typeface="Arial"/>
                <a:cs typeface="Arial"/>
                <a:sym typeface="Arial"/>
              </a:rPr>
              <a:t>, </a:t>
            </a:r>
            <a:r>
              <a:rPr lang="nl-NL" sz="1400" dirty="0" err="1">
                <a:solidFill>
                  <a:srgbClr val="000000"/>
                </a:solidFill>
                <a:highlight>
                  <a:srgbClr val="FFFFFF"/>
                </a:highlight>
                <a:latin typeface="Arial"/>
                <a:ea typeface="Arial"/>
                <a:cs typeface="Arial"/>
                <a:sym typeface="Arial"/>
              </a:rPr>
              <a:t>bautizo</a:t>
            </a:r>
            <a:r>
              <a:rPr lang="nl-NL" sz="1400" dirty="0">
                <a:solidFill>
                  <a:srgbClr val="000000"/>
                </a:solidFill>
                <a:highlight>
                  <a:srgbClr val="FFFFFF"/>
                </a:highlight>
                <a:latin typeface="Arial"/>
                <a:ea typeface="Arial"/>
                <a:cs typeface="Arial"/>
                <a:sym typeface="Arial"/>
              </a:rPr>
              <a:t>, </a:t>
            </a:r>
            <a:r>
              <a:rPr lang="nl-NL" sz="1400" dirty="0" err="1">
                <a:solidFill>
                  <a:srgbClr val="000000"/>
                </a:solidFill>
                <a:highlight>
                  <a:srgbClr val="FFFFFF"/>
                </a:highlight>
                <a:latin typeface="Arial"/>
                <a:ea typeface="Arial"/>
                <a:cs typeface="Arial"/>
                <a:sym typeface="Arial"/>
              </a:rPr>
              <a:t>comunión</a:t>
            </a:r>
            <a:r>
              <a:rPr lang="nl-NL" sz="1400" dirty="0">
                <a:solidFill>
                  <a:srgbClr val="000000"/>
                </a:solidFill>
                <a:highlight>
                  <a:srgbClr val="FFFFFF"/>
                </a:highlight>
                <a:latin typeface="Arial"/>
                <a:ea typeface="Arial"/>
                <a:cs typeface="Arial"/>
                <a:sym typeface="Arial"/>
              </a:rPr>
              <a:t> o </a:t>
            </a:r>
            <a:r>
              <a:rPr lang="nl-NL" sz="1400" dirty="0" err="1">
                <a:solidFill>
                  <a:srgbClr val="000000"/>
                </a:solidFill>
                <a:highlight>
                  <a:srgbClr val="FFFFFF"/>
                </a:highlight>
                <a:latin typeface="Arial"/>
                <a:ea typeface="Arial"/>
                <a:cs typeface="Arial"/>
                <a:sym typeface="Arial"/>
              </a:rPr>
              <a:t>quinceañera</a:t>
            </a:r>
            <a:r>
              <a:rPr lang="nl-NL" sz="1400" dirty="0">
                <a:solidFill>
                  <a:srgbClr val="000000"/>
                </a:solidFill>
                <a:highlight>
                  <a:srgbClr val="FFFFFF"/>
                </a:highlight>
                <a:latin typeface="Arial"/>
                <a:ea typeface="Arial"/>
                <a:cs typeface="Arial"/>
                <a:sym typeface="Arial"/>
              </a:rPr>
              <a:t>) om de actuele waarde van geloof te onderzoeken. </a:t>
            </a:r>
            <a:endParaRPr lang="nl-NL" sz="1400" b="0" dirty="0">
              <a:solidFill>
                <a:srgbClr val="303030"/>
              </a:solidFil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endParaRPr lang="nl-NL" sz="1400" b="1" dirty="0">
              <a:solidFill>
                <a:srgbClr val="000000"/>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400" b="1" dirty="0">
                <a:solidFill>
                  <a:srgbClr val="000000"/>
                </a:solidFill>
                <a:highlight>
                  <a:srgbClr val="FFFFFF"/>
                </a:highlight>
                <a:latin typeface="Arial"/>
                <a:ea typeface="Arial"/>
                <a:cs typeface="Arial"/>
                <a:sym typeface="Arial"/>
              </a:rPr>
              <a:t>Product: </a:t>
            </a:r>
            <a:r>
              <a:rPr lang="nl-NL" sz="1400" dirty="0">
                <a:solidFill>
                  <a:srgbClr val="000000"/>
                </a:solidFill>
                <a:highlight>
                  <a:srgbClr val="FFFFFF"/>
                </a:highlight>
                <a:latin typeface="Arial"/>
                <a:ea typeface="Arial"/>
                <a:cs typeface="Arial"/>
                <a:sym typeface="Arial"/>
              </a:rPr>
              <a:t>Een digitale fotoalbum van contrasten tijdens feesten creëren en analyses doen naar deze culturele perspectieven.</a:t>
            </a:r>
            <a:endParaRPr lang="nl-NL" sz="1400" b="0" dirty="0">
              <a:solidFill>
                <a:srgbClr val="000000"/>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endParaRPr lang="nl-NL" sz="1100" b="1" dirty="0">
              <a:solidFill>
                <a:srgbClr val="000000"/>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100" b="1" dirty="0">
                <a:solidFill>
                  <a:srgbClr val="000000"/>
                </a:solidFill>
                <a:highlight>
                  <a:srgbClr val="FFFFFF"/>
                </a:highlight>
                <a:latin typeface="Arial"/>
                <a:ea typeface="Arial"/>
                <a:cs typeface="Arial"/>
                <a:sym typeface="Arial"/>
              </a:rPr>
              <a:t>Koppeling maken aan domein B (ET18)</a:t>
            </a: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100" dirty="0">
                <a:solidFill>
                  <a:srgbClr val="000000"/>
                </a:solidFill>
                <a:highlight>
                  <a:srgbClr val="FFFFFF"/>
                </a:highlight>
                <a:latin typeface="Arial"/>
                <a:ea typeface="Arial"/>
                <a:cs typeface="Arial"/>
                <a:sym typeface="Arial"/>
              </a:rPr>
              <a:t>Bron: </a:t>
            </a:r>
            <a:r>
              <a:rPr lang="nl-NL" sz="1100" u="sng" dirty="0">
                <a:solidFill>
                  <a:schemeClr val="hlink"/>
                </a:solidFill>
                <a:latin typeface="Arial"/>
                <a:ea typeface="Arial"/>
                <a:cs typeface="Arial"/>
                <a:sym typeface="Arial"/>
                <a:hlinkClick r:id="rId3"/>
              </a:rPr>
              <a:t>Examenprogramma's moderne vreemde talen – SLO</a:t>
            </a:r>
            <a:endParaRPr lang="nl-NL" sz="1100" u="sng" dirty="0">
              <a:solidFill>
                <a:schemeClr val="hlink"/>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8bd3716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8bd3716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b="1" dirty="0">
                <a:solidFill>
                  <a:srgbClr val="000000"/>
                </a:solidFill>
                <a:highlight>
                  <a:srgbClr val="FFFFFF"/>
                </a:highlight>
                <a:latin typeface="Arial"/>
                <a:ea typeface="Arial"/>
                <a:cs typeface="Arial"/>
                <a:sym typeface="Arial"/>
              </a:rPr>
              <a:t>Introductie: </a:t>
            </a:r>
            <a:r>
              <a:rPr lang="nl-NL" sz="1100" b="0" dirty="0">
                <a:solidFill>
                  <a:srgbClr val="000000"/>
                </a:solidFill>
                <a:highlight>
                  <a:srgbClr val="FFFFFF"/>
                </a:highlight>
                <a:latin typeface="Arial"/>
                <a:ea typeface="Arial"/>
                <a:cs typeface="Arial"/>
                <a:sym typeface="Arial"/>
              </a:rPr>
              <a:t>g</a:t>
            </a:r>
            <a:r>
              <a:rPr lang="nl-NL" sz="1100" dirty="0">
                <a:solidFill>
                  <a:srgbClr val="000000"/>
                </a:solidFill>
                <a:highlight>
                  <a:srgbClr val="FFFFFF"/>
                </a:highlight>
                <a:latin typeface="Arial"/>
                <a:ea typeface="Arial"/>
                <a:cs typeface="Arial"/>
                <a:sym typeface="Arial"/>
              </a:rPr>
              <a:t>edurende een verblijft in een Spaanstalig onder begeleiding van je docent ga je Spaanse middelbare school bezoeken. Hier ga op zoek naar verschillen en overeenkomsten tussen onze culturen. Je voert gesprekken met de leerlingen, de conciërge of de schooldirecteur om meer te ontdekken over het door jou gekozen onderwerp, bijvoorbeeld: sporten, muziek, economie, milieu, schoolsystemen, …enz.</a:t>
            </a:r>
          </a:p>
          <a:p>
            <a:pPr marL="0" lvl="0" indent="0" algn="l" rtl="0">
              <a:spcBef>
                <a:spcPts val="0"/>
              </a:spcBef>
              <a:spcAft>
                <a:spcPts val="0"/>
              </a:spcAft>
              <a:buNone/>
            </a:pPr>
            <a:endParaRPr lang="nl-NL" sz="1100" dirty="0">
              <a:solidFill>
                <a:srgbClr val="000000"/>
              </a:solidFill>
              <a:highlight>
                <a:srgbClr val="FFFFFF"/>
              </a:highlight>
              <a:latin typeface="Arial"/>
              <a:cs typeface="Arial"/>
              <a:sym typeface="Arial"/>
            </a:endParaRPr>
          </a:p>
          <a:p>
            <a:pPr marL="0" lvl="0" indent="0" algn="l" rtl="0">
              <a:spcBef>
                <a:spcPts val="0"/>
              </a:spcBef>
              <a:spcAft>
                <a:spcPts val="0"/>
              </a:spcAft>
              <a:buNone/>
            </a:pPr>
            <a:r>
              <a:rPr lang="nl-NL" sz="1100" b="1" dirty="0">
                <a:solidFill>
                  <a:srgbClr val="000000"/>
                </a:solidFill>
                <a:highlight>
                  <a:srgbClr val="FFFFFF"/>
                </a:highlight>
                <a:latin typeface="Arial"/>
                <a:ea typeface="Arial"/>
                <a:cs typeface="Arial"/>
                <a:sym typeface="Arial"/>
              </a:rPr>
              <a:t>Product: </a:t>
            </a:r>
            <a:r>
              <a:rPr lang="nl-NL" sz="1100" b="0" dirty="0">
                <a:solidFill>
                  <a:srgbClr val="000000"/>
                </a:solidFill>
                <a:highlight>
                  <a:srgbClr val="FFFFFF"/>
                </a:highlight>
                <a:latin typeface="Arial"/>
                <a:ea typeface="Arial"/>
                <a:cs typeface="Arial"/>
                <a:sym typeface="Arial"/>
              </a:rPr>
              <a:t>een filmpje maken over het dagelijks leven van een leeftijdgenoot in Spanje.</a:t>
            </a:r>
          </a:p>
          <a:p>
            <a:pPr marL="0" lvl="0" indent="0" algn="l" rtl="0">
              <a:spcBef>
                <a:spcPts val="0"/>
              </a:spcBef>
              <a:spcAft>
                <a:spcPts val="0"/>
              </a:spcAft>
              <a:buNone/>
            </a:pPr>
            <a:endParaRPr lang="nl-NL" sz="1100" b="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nl-NL" sz="1100" b="1" dirty="0">
                <a:solidFill>
                  <a:srgbClr val="000000"/>
                </a:solidFill>
                <a:highlight>
                  <a:srgbClr val="FFFFFF"/>
                </a:highlight>
                <a:latin typeface="Arial"/>
                <a:ea typeface="Arial"/>
                <a:cs typeface="Arial"/>
                <a:sym typeface="Arial"/>
              </a:rPr>
              <a:t>Koppeling maken aan domein A, B en C</a:t>
            </a:r>
          </a:p>
          <a:p>
            <a:pPr marL="0" lvl="0" indent="0" algn="l" rtl="0">
              <a:spcBef>
                <a:spcPts val="0"/>
              </a:spcBef>
              <a:spcAft>
                <a:spcPts val="0"/>
              </a:spcAft>
              <a:buNone/>
            </a:pPr>
            <a:r>
              <a:rPr lang="nl-NL" sz="1100" dirty="0">
                <a:solidFill>
                  <a:srgbClr val="000000"/>
                </a:solidFill>
                <a:highlight>
                  <a:srgbClr val="FFFFFF"/>
                </a:highlight>
                <a:latin typeface="Arial"/>
                <a:ea typeface="Arial"/>
                <a:cs typeface="Arial"/>
                <a:sym typeface="Arial"/>
              </a:rPr>
              <a:t>Bron: </a:t>
            </a:r>
            <a:r>
              <a:rPr lang="nl-NL" sz="1100" u="sng" dirty="0">
                <a:solidFill>
                  <a:schemeClr val="hlink"/>
                </a:solidFill>
                <a:latin typeface="Arial"/>
                <a:ea typeface="Arial"/>
                <a:cs typeface="Arial"/>
                <a:sym typeface="Arial"/>
                <a:hlinkClick r:id="rId3"/>
              </a:rPr>
              <a:t>Examenprogramma's moderne vreemde talen – SLO</a:t>
            </a:r>
            <a:endParaRPr lang="nl-NL" sz="1100" u="sng" dirty="0">
              <a:solidFill>
                <a:schemeClr val="hlink"/>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7.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6.xml"/><Relationship Id="rId7"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1040137" y="2391732"/>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dirty="0"/>
              <a:t>Profielwerkstuk Spaans</a:t>
            </a:r>
            <a:endParaRPr dirty="0"/>
          </a:p>
          <a:p>
            <a:pPr marL="0" lvl="0" indent="0" algn="l" rtl="0">
              <a:spcBef>
                <a:spcPts val="0"/>
              </a:spcBef>
              <a:spcAft>
                <a:spcPts val="0"/>
              </a:spcAft>
              <a:buNone/>
            </a:pPr>
            <a:r>
              <a:rPr lang="es" sz="3622" dirty="0"/>
              <a:t>         voor leerlingen mét of zonder Spaans </a:t>
            </a:r>
            <a:endParaRPr sz="3622" dirty="0"/>
          </a:p>
          <a:p>
            <a:pPr marL="0" lvl="0" indent="0" algn="ctr" rtl="0">
              <a:spcBef>
                <a:spcPts val="0"/>
              </a:spcBef>
              <a:spcAft>
                <a:spcPts val="0"/>
              </a:spcAft>
              <a:buNone/>
            </a:pPr>
            <a:endParaRPr dirty="0"/>
          </a:p>
        </p:txBody>
      </p:sp>
      <p:pic>
        <p:nvPicPr>
          <p:cNvPr id="81" name="Google Shape;81;p15"/>
          <p:cNvPicPr preferRelativeResize="0"/>
          <p:nvPr/>
        </p:nvPicPr>
        <p:blipFill>
          <a:blip r:embed="rId3">
            <a:alphaModFix/>
          </a:blip>
          <a:stretch>
            <a:fillRect/>
          </a:stretch>
        </p:blipFill>
        <p:spPr>
          <a:xfrm>
            <a:off x="125450" y="3724400"/>
            <a:ext cx="8966074" cy="1274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Criteria </a:t>
            </a:r>
            <a:endParaRPr dirty="0"/>
          </a:p>
        </p:txBody>
      </p:sp>
      <p:sp>
        <p:nvSpPr>
          <p:cNvPr id="167" name="Google Shape;167;p27"/>
          <p:cNvSpPr txBox="1">
            <a:spLocks noGrp="1"/>
          </p:cNvSpPr>
          <p:nvPr>
            <p:ph type="body" idx="1"/>
          </p:nvPr>
        </p:nvSpPr>
        <p:spPr>
          <a:xfrm>
            <a:off x="311700" y="920400"/>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lang="es" dirty="0"/>
          </a:p>
          <a:p>
            <a:pPr marL="0" lvl="0" indent="0" algn="l" rtl="0">
              <a:spcBef>
                <a:spcPts val="0"/>
              </a:spcBef>
              <a:spcAft>
                <a:spcPts val="0"/>
              </a:spcAft>
              <a:buNone/>
            </a:pPr>
            <a:r>
              <a:rPr lang="es" dirty="0"/>
              <a:t>Sociaal maatschappelijk </a:t>
            </a:r>
            <a:r>
              <a:rPr lang="es" b="1" dirty="0"/>
              <a:t>relevant</a:t>
            </a:r>
            <a:endParaRPr b="1" dirty="0"/>
          </a:p>
          <a:p>
            <a:pPr marL="0" lvl="0" indent="0" algn="l" rtl="0">
              <a:spcBef>
                <a:spcPts val="1200"/>
              </a:spcBef>
              <a:spcAft>
                <a:spcPts val="0"/>
              </a:spcAft>
              <a:buNone/>
            </a:pPr>
            <a:r>
              <a:rPr lang="es" b="1" dirty="0"/>
              <a:t>Innovatief</a:t>
            </a:r>
            <a:r>
              <a:rPr lang="es" dirty="0"/>
              <a:t> binnen de historische context of door het actuele onderwerp</a:t>
            </a:r>
            <a:endParaRPr dirty="0"/>
          </a:p>
          <a:p>
            <a:pPr marL="0" lvl="0" indent="0" algn="l" rtl="0">
              <a:spcBef>
                <a:spcPts val="1200"/>
              </a:spcBef>
              <a:spcAft>
                <a:spcPts val="0"/>
              </a:spcAft>
              <a:buNone/>
            </a:pPr>
            <a:r>
              <a:rPr lang="es" b="1" dirty="0"/>
              <a:t>Wetenschappelijk</a:t>
            </a:r>
            <a:r>
              <a:rPr lang="es" dirty="0"/>
              <a:t> onderbouwd (in samenwerking met gremia onderzoekers)</a:t>
            </a:r>
            <a:endParaRPr dirty="0"/>
          </a:p>
          <a:p>
            <a:pPr marL="0" lvl="0" indent="0" algn="l" rtl="0">
              <a:spcBef>
                <a:spcPts val="1200"/>
              </a:spcBef>
              <a:spcAft>
                <a:spcPts val="0"/>
              </a:spcAft>
              <a:buNone/>
            </a:pPr>
            <a:r>
              <a:rPr lang="es" dirty="0"/>
              <a:t>Product is </a:t>
            </a:r>
            <a:r>
              <a:rPr lang="es" b="1" dirty="0"/>
              <a:t>creatief</a:t>
            </a:r>
            <a:r>
              <a:rPr lang="es" dirty="0"/>
              <a:t> en tijdens een (Spaanse) les (PO-VO-WO) </a:t>
            </a:r>
            <a:r>
              <a:rPr lang="es" b="1" dirty="0"/>
              <a:t>bruikbaar</a:t>
            </a:r>
            <a:r>
              <a:rPr lang="es" dirty="0"/>
              <a:t>.</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68" name="Google Shape;168;p27"/>
          <p:cNvPicPr preferRelativeResize="0"/>
          <p:nvPr/>
        </p:nvPicPr>
        <p:blipFill>
          <a:blip r:embed="rId3">
            <a:alphaModFix amt="25000"/>
          </a:blip>
          <a:stretch>
            <a:fillRect/>
          </a:stretch>
        </p:blipFill>
        <p:spPr>
          <a:xfrm>
            <a:off x="125450" y="3724400"/>
            <a:ext cx="8966074" cy="127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E37D82C4-0CE1-C836-678E-F66BC77D6761}"/>
            </a:ext>
          </a:extLst>
        </p:cNvPr>
        <p:cNvGrpSpPr/>
        <p:nvPr/>
      </p:nvGrpSpPr>
      <p:grpSpPr>
        <a:xfrm>
          <a:off x="0" y="0"/>
          <a:ext cx="0" cy="0"/>
          <a:chOff x="0" y="0"/>
          <a:chExt cx="0" cy="0"/>
        </a:xfrm>
      </p:grpSpPr>
      <p:sp>
        <p:nvSpPr>
          <p:cNvPr id="159" name="Google Shape;159;p26">
            <a:extLst>
              <a:ext uri="{FF2B5EF4-FFF2-40B4-BE49-F238E27FC236}">
                <a16:creationId xmlns:a16="http://schemas.microsoft.com/office/drawing/2014/main" id="{C92DC94A-8346-F7EF-0502-2C1CBEE2F829}"/>
              </a:ext>
            </a:extLst>
          </p:cNvPr>
          <p:cNvSpPr txBox="1">
            <a:spLocks noGrp="1"/>
          </p:cNvSpPr>
          <p:nvPr>
            <p:ph type="title"/>
          </p:nvPr>
        </p:nvSpPr>
        <p:spPr>
          <a:xfrm>
            <a:off x="311699" y="445025"/>
            <a:ext cx="9220227" cy="707399"/>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Beoordelingsproces &gt; Jury en criteria &gt; </a:t>
            </a:r>
            <a:r>
              <a:rPr lang="es" sz="4400" dirty="0">
                <a:solidFill>
                  <a:schemeClr val="tx1">
                    <a:lumMod val="75000"/>
                  </a:schemeClr>
                </a:solidFill>
              </a:rPr>
              <a:t>Prijsuitreiking!</a:t>
            </a:r>
            <a:endParaRPr sz="4400" dirty="0">
              <a:solidFill>
                <a:schemeClr val="tx1">
                  <a:lumMod val="75000"/>
                </a:schemeClr>
              </a:solidFill>
            </a:endParaRPr>
          </a:p>
        </p:txBody>
      </p:sp>
      <p:pic>
        <p:nvPicPr>
          <p:cNvPr id="161" name="Google Shape;161;p26">
            <a:extLst>
              <a:ext uri="{FF2B5EF4-FFF2-40B4-BE49-F238E27FC236}">
                <a16:creationId xmlns:a16="http://schemas.microsoft.com/office/drawing/2014/main" id="{67901916-3E7D-348E-9BAB-00DA29ADDD4A}"/>
              </a:ext>
            </a:extLst>
          </p:cNvPr>
          <p:cNvPicPr preferRelativeResize="0"/>
          <p:nvPr/>
        </p:nvPicPr>
        <p:blipFill>
          <a:blip r:embed="rId4">
            <a:alphaModFix amt="25000"/>
          </a:blip>
          <a:stretch>
            <a:fillRect/>
          </a:stretch>
        </p:blipFill>
        <p:spPr>
          <a:xfrm>
            <a:off x="125450" y="3724400"/>
            <a:ext cx="8966074" cy="1274100"/>
          </a:xfrm>
          <a:prstGeom prst="rect">
            <a:avLst/>
          </a:prstGeom>
          <a:noFill/>
          <a:ln>
            <a:noFill/>
          </a:ln>
        </p:spPr>
      </p:pic>
      <p:pic>
        <p:nvPicPr>
          <p:cNvPr id="7" name="Afbeelding 6" descr="Illustratie van twee personen met beker">
            <a:extLst>
              <a:ext uri="{FF2B5EF4-FFF2-40B4-BE49-F238E27FC236}">
                <a16:creationId xmlns:a16="http://schemas.microsoft.com/office/drawing/2014/main" id="{F4E86DBE-78C0-2695-8C39-1A57C12F1862}"/>
              </a:ext>
            </a:extLst>
          </p:cNvPr>
          <p:cNvPicPr>
            <a:picLocks noChangeAspect="1"/>
          </p:cNvPicPr>
          <p:nvPr/>
        </p:nvPicPr>
        <p:blipFill>
          <a:blip r:embed="rId5"/>
          <a:stretch>
            <a:fillRect/>
          </a:stretch>
        </p:blipFill>
        <p:spPr>
          <a:xfrm>
            <a:off x="3150150" y="1223660"/>
            <a:ext cx="3326850" cy="2495439"/>
          </a:xfrm>
          <a:prstGeom prst="rect">
            <a:avLst/>
          </a:prstGeom>
        </p:spPr>
      </p:pic>
    </p:spTree>
    <p:custDataLst>
      <p:tags r:id="rId1"/>
    </p:custDataLst>
    <p:extLst>
      <p:ext uri="{BB962C8B-B14F-4D97-AF65-F5344CB8AC3E}">
        <p14:creationId xmlns:p14="http://schemas.microsoft.com/office/powerpoint/2010/main" val="156527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BE1E36F-3A83-9C2F-A7BD-45BFC9D8AA68}"/>
            </a:ext>
          </a:extLst>
        </p:cNvPr>
        <p:cNvGrpSpPr/>
        <p:nvPr/>
      </p:nvGrpSpPr>
      <p:grpSpPr>
        <a:xfrm>
          <a:off x="0" y="0"/>
          <a:ext cx="0" cy="0"/>
          <a:chOff x="0" y="0"/>
          <a:chExt cx="0" cy="0"/>
        </a:xfrm>
      </p:grpSpPr>
      <p:sp>
        <p:nvSpPr>
          <p:cNvPr id="80" name="Google Shape;80;p15">
            <a:extLst>
              <a:ext uri="{FF2B5EF4-FFF2-40B4-BE49-F238E27FC236}">
                <a16:creationId xmlns:a16="http://schemas.microsoft.com/office/drawing/2014/main" id="{B8CEAFF0-5371-7D13-9CA5-FC57CEE0FD05}"/>
              </a:ext>
            </a:extLst>
          </p:cNvPr>
          <p:cNvSpPr txBox="1">
            <a:spLocks noGrp="1"/>
          </p:cNvSpPr>
          <p:nvPr>
            <p:ph type="ctrTitle"/>
          </p:nvPr>
        </p:nvSpPr>
        <p:spPr>
          <a:xfrm>
            <a:off x="1040137" y="2953390"/>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dirty="0"/>
              <a:t>Profielwerkstuk Spaans</a:t>
            </a:r>
            <a:endParaRPr dirty="0"/>
          </a:p>
          <a:p>
            <a:pPr marL="0" lvl="0" indent="0" algn="l" rtl="0">
              <a:spcBef>
                <a:spcPts val="0"/>
              </a:spcBef>
              <a:spcAft>
                <a:spcPts val="0"/>
              </a:spcAft>
              <a:buNone/>
            </a:pPr>
            <a:r>
              <a:rPr lang="es" sz="3622" dirty="0"/>
              <a:t>         voor leerlingen mét of zonder Spaans </a:t>
            </a:r>
            <a:endParaRPr sz="3622" dirty="0"/>
          </a:p>
          <a:p>
            <a:pPr marL="0" lvl="0" indent="0" algn="ctr" rtl="0">
              <a:spcBef>
                <a:spcPts val="0"/>
              </a:spcBef>
              <a:spcAft>
                <a:spcPts val="0"/>
              </a:spcAft>
              <a:buNone/>
            </a:pPr>
            <a:endParaRPr dirty="0"/>
          </a:p>
        </p:txBody>
      </p:sp>
      <p:pic>
        <p:nvPicPr>
          <p:cNvPr id="81" name="Google Shape;81;p15">
            <a:extLst>
              <a:ext uri="{FF2B5EF4-FFF2-40B4-BE49-F238E27FC236}">
                <a16:creationId xmlns:a16="http://schemas.microsoft.com/office/drawing/2014/main" id="{CA7E8A3C-B7BE-9BB9-D681-CBAD0144A249}"/>
              </a:ext>
            </a:extLst>
          </p:cNvPr>
          <p:cNvPicPr preferRelativeResize="0"/>
          <p:nvPr/>
        </p:nvPicPr>
        <p:blipFill>
          <a:blip r:embed="rId3">
            <a:alphaModFix/>
          </a:blip>
          <a:stretch>
            <a:fillRect/>
          </a:stretch>
        </p:blipFill>
        <p:spPr>
          <a:xfrm>
            <a:off x="125450" y="3724400"/>
            <a:ext cx="8966074" cy="1274100"/>
          </a:xfrm>
          <a:prstGeom prst="rect">
            <a:avLst/>
          </a:prstGeom>
          <a:noFill/>
          <a:ln>
            <a:noFill/>
          </a:ln>
        </p:spPr>
      </p:pic>
      <p:sp>
        <p:nvSpPr>
          <p:cNvPr id="3" name="Tekstvak 2">
            <a:extLst>
              <a:ext uri="{FF2B5EF4-FFF2-40B4-BE49-F238E27FC236}">
                <a16:creationId xmlns:a16="http://schemas.microsoft.com/office/drawing/2014/main" id="{DF0B79E3-FCDD-D63E-084F-45E2DEE8CA4D}"/>
              </a:ext>
            </a:extLst>
          </p:cNvPr>
          <p:cNvSpPr txBox="1"/>
          <p:nvPr/>
        </p:nvSpPr>
        <p:spPr>
          <a:xfrm>
            <a:off x="1119788" y="418561"/>
            <a:ext cx="8024212" cy="861774"/>
          </a:xfrm>
          <a:prstGeom prst="rect">
            <a:avLst/>
          </a:prstGeom>
          <a:noFill/>
        </p:spPr>
        <p:txBody>
          <a:bodyPr wrap="square">
            <a:spAutoFit/>
          </a:bodyPr>
          <a:lstStyle/>
          <a:p>
            <a:r>
              <a:rPr lang="nl-NL" sz="2500" dirty="0">
                <a:solidFill>
                  <a:schemeClr val="tx1">
                    <a:lumMod val="50000"/>
                  </a:schemeClr>
                </a:solidFill>
              </a:rPr>
              <a:t>Meer inspiratie nodig? Vraag je docent Spaans!</a:t>
            </a:r>
          </a:p>
          <a:p>
            <a:endParaRPr lang="nl-NL" sz="2500" dirty="0">
              <a:solidFill>
                <a:schemeClr val="tx1">
                  <a:lumMod val="50000"/>
                </a:schemeClr>
              </a:solidFill>
            </a:endParaRPr>
          </a:p>
        </p:txBody>
      </p:sp>
    </p:spTree>
    <p:extLst>
      <p:ext uri="{BB962C8B-B14F-4D97-AF65-F5344CB8AC3E}">
        <p14:creationId xmlns:p14="http://schemas.microsoft.com/office/powerpoint/2010/main" val="2556259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27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PWS gerelateerd aan dit vak betekent…</a:t>
            </a:r>
            <a:endParaRPr dirty="0"/>
          </a:p>
          <a:p>
            <a:pPr marL="0" lvl="0" indent="0" algn="l" rtl="0">
              <a:spcBef>
                <a:spcPts val="0"/>
              </a:spcBef>
              <a:spcAft>
                <a:spcPts val="0"/>
              </a:spcAft>
              <a:buNone/>
            </a:pPr>
            <a:endParaRPr dirty="0"/>
          </a:p>
          <a:p>
            <a:pPr marL="457200" lvl="0" indent="-368300" algn="l" rtl="0">
              <a:spcBef>
                <a:spcPts val="0"/>
              </a:spcBef>
              <a:spcAft>
                <a:spcPts val="0"/>
              </a:spcAft>
              <a:buSzPts val="2200"/>
              <a:buChar char="●"/>
            </a:pPr>
            <a:r>
              <a:rPr lang="es" sz="2200" dirty="0"/>
              <a:t>een product maken </a:t>
            </a:r>
            <a:r>
              <a:rPr lang="es" sz="2200" u="sng" dirty="0"/>
              <a:t>in</a:t>
            </a:r>
            <a:r>
              <a:rPr lang="es" sz="2200" dirty="0"/>
              <a:t> het Spaans</a:t>
            </a:r>
            <a:endParaRPr sz="2200" dirty="0"/>
          </a:p>
          <a:p>
            <a:pPr marL="457200" lvl="0" indent="-368300" algn="l" rtl="0">
              <a:spcBef>
                <a:spcPts val="0"/>
              </a:spcBef>
              <a:spcAft>
                <a:spcPts val="0"/>
              </a:spcAft>
              <a:buSzPts val="2200"/>
              <a:buChar char="●"/>
            </a:pPr>
            <a:r>
              <a:rPr lang="es" sz="2200" dirty="0"/>
              <a:t>of </a:t>
            </a:r>
            <a:r>
              <a:rPr lang="es" sz="2200" u="sng" dirty="0"/>
              <a:t>over</a:t>
            </a:r>
            <a:r>
              <a:rPr lang="es" sz="2200" dirty="0"/>
              <a:t> het Spaans als taal</a:t>
            </a:r>
            <a:endParaRPr sz="2200" dirty="0"/>
          </a:p>
          <a:p>
            <a:pPr marL="457200" lvl="0" indent="-368300" algn="l" rtl="0">
              <a:spcBef>
                <a:spcPts val="0"/>
              </a:spcBef>
              <a:spcAft>
                <a:spcPts val="0"/>
              </a:spcAft>
              <a:buSzPts val="2200"/>
              <a:buChar char="●"/>
            </a:pPr>
            <a:r>
              <a:rPr lang="es" sz="2200" dirty="0"/>
              <a:t>of over </a:t>
            </a:r>
            <a:r>
              <a:rPr lang="es" sz="2200" u="sng" dirty="0"/>
              <a:t>aspecten </a:t>
            </a:r>
            <a:r>
              <a:rPr lang="es" sz="2200" dirty="0"/>
              <a:t>aan de doeltaal landen (21!) gerelateerd</a:t>
            </a:r>
            <a:endParaRPr sz="2200" dirty="0"/>
          </a:p>
        </p:txBody>
      </p:sp>
      <p:pic>
        <p:nvPicPr>
          <p:cNvPr id="87" name="Google Shape;87;p16"/>
          <p:cNvPicPr preferRelativeResize="0"/>
          <p:nvPr/>
        </p:nvPicPr>
        <p:blipFill>
          <a:blip r:embed="rId3">
            <a:alphaModFix amt="25000"/>
          </a:blip>
          <a:stretch>
            <a:fillRect/>
          </a:stretch>
        </p:blipFill>
        <p:spPr>
          <a:xfrm>
            <a:off x="125450" y="3724400"/>
            <a:ext cx="8966074" cy="127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2CF281BB-57BA-36E6-FF99-86AD3705A1B3}"/>
            </a:ext>
          </a:extLst>
        </p:cNvPr>
        <p:cNvGrpSpPr/>
        <p:nvPr/>
      </p:nvGrpSpPr>
      <p:grpSpPr>
        <a:xfrm>
          <a:off x="0" y="0"/>
          <a:ext cx="0" cy="0"/>
          <a:chOff x="0" y="0"/>
          <a:chExt cx="0" cy="0"/>
        </a:xfrm>
      </p:grpSpPr>
      <p:pic>
        <p:nvPicPr>
          <p:cNvPr id="7" name="Google Shape;81;p15">
            <a:extLst>
              <a:ext uri="{FF2B5EF4-FFF2-40B4-BE49-F238E27FC236}">
                <a16:creationId xmlns:a16="http://schemas.microsoft.com/office/drawing/2014/main" id="{936B59F5-9E10-73EA-BEA8-FE5B882617F5}"/>
              </a:ext>
            </a:extLst>
          </p:cNvPr>
          <p:cNvPicPr preferRelativeResize="0"/>
          <p:nvPr/>
        </p:nvPicPr>
        <p:blipFill>
          <a:blip r:embed="rId4">
            <a:alphaModFix/>
          </a:blip>
          <a:srcRect l="53843" t="-3000" b="-1"/>
          <a:stretch/>
        </p:blipFill>
        <p:spPr>
          <a:xfrm>
            <a:off x="6672174" y="4152900"/>
            <a:ext cx="2419349" cy="845600"/>
          </a:xfrm>
          <a:prstGeom prst="rect">
            <a:avLst/>
          </a:prstGeom>
          <a:noFill/>
          <a:ln>
            <a:noFill/>
          </a:ln>
        </p:spPr>
      </p:pic>
      <p:sp>
        <p:nvSpPr>
          <p:cNvPr id="93" name="Google Shape;93;p17">
            <a:extLst>
              <a:ext uri="{FF2B5EF4-FFF2-40B4-BE49-F238E27FC236}">
                <a16:creationId xmlns:a16="http://schemas.microsoft.com/office/drawing/2014/main" id="{8D3F803E-119E-77D9-4718-EF2A3074C838}"/>
              </a:ext>
            </a:extLst>
          </p:cNvPr>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Nieuw perspectief!</a:t>
            </a:r>
            <a:br>
              <a:rPr lang="es" dirty="0"/>
            </a:br>
            <a:r>
              <a:rPr lang="es" dirty="0"/>
              <a:t>3 domeinen…</a:t>
            </a:r>
            <a:endParaRPr dirty="0"/>
          </a:p>
        </p:txBody>
      </p:sp>
      <p:sp>
        <p:nvSpPr>
          <p:cNvPr id="2" name="Stroomdiagram: Verbindingslijn 1">
            <a:extLst>
              <a:ext uri="{FF2B5EF4-FFF2-40B4-BE49-F238E27FC236}">
                <a16:creationId xmlns:a16="http://schemas.microsoft.com/office/drawing/2014/main" id="{D2B8ADA3-E443-98EF-9380-CFCFC7C59CCD}"/>
              </a:ext>
            </a:extLst>
          </p:cNvPr>
          <p:cNvSpPr/>
          <p:nvPr/>
        </p:nvSpPr>
        <p:spPr>
          <a:xfrm>
            <a:off x="1771650" y="1680238"/>
            <a:ext cx="2419350" cy="222413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400" b="1" dirty="0">
                <a:solidFill>
                  <a:srgbClr val="303030"/>
                </a:solidFill>
              </a:rPr>
              <a:t>A: </a:t>
            </a:r>
          </a:p>
          <a:p>
            <a:pPr algn="ctr"/>
            <a:r>
              <a:rPr lang="es" sz="1400" b="1" dirty="0">
                <a:solidFill>
                  <a:srgbClr val="303030"/>
                </a:solidFill>
              </a:rPr>
              <a:t>Communicatie</a:t>
            </a:r>
            <a:endParaRPr lang="nl-NL" dirty="0"/>
          </a:p>
        </p:txBody>
      </p:sp>
      <p:sp>
        <p:nvSpPr>
          <p:cNvPr id="3" name="Stroomdiagram: Verbindingslijn 2">
            <a:extLst>
              <a:ext uri="{FF2B5EF4-FFF2-40B4-BE49-F238E27FC236}">
                <a16:creationId xmlns:a16="http://schemas.microsoft.com/office/drawing/2014/main" id="{EC874509-4A6E-4EB7-28F7-21DAFB3B9274}"/>
              </a:ext>
            </a:extLst>
          </p:cNvPr>
          <p:cNvSpPr/>
          <p:nvPr/>
        </p:nvSpPr>
        <p:spPr>
          <a:xfrm>
            <a:off x="3371850" y="2661413"/>
            <a:ext cx="2419350" cy="2205862"/>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 sz="1400" b="1" dirty="0">
                <a:solidFill>
                  <a:srgbClr val="303030"/>
                </a:solidFill>
              </a:rPr>
              <a:t>C: </a:t>
            </a:r>
            <a:r>
              <a:rPr lang="es" sz="1300" b="1" dirty="0">
                <a:solidFill>
                  <a:srgbClr val="303030"/>
                </a:solidFill>
              </a:rPr>
              <a:t>Cultuurbewustzijn</a:t>
            </a:r>
            <a:endParaRPr lang="nl-NL" sz="1300" dirty="0"/>
          </a:p>
        </p:txBody>
      </p:sp>
      <p:sp>
        <p:nvSpPr>
          <p:cNvPr id="4" name="Stroomdiagram: Verbindingslijn 3">
            <a:extLst>
              <a:ext uri="{FF2B5EF4-FFF2-40B4-BE49-F238E27FC236}">
                <a16:creationId xmlns:a16="http://schemas.microsoft.com/office/drawing/2014/main" id="{8063B0A1-FDF3-5999-2F19-A964E836058F}"/>
              </a:ext>
            </a:extLst>
          </p:cNvPr>
          <p:cNvSpPr/>
          <p:nvPr/>
        </p:nvSpPr>
        <p:spPr>
          <a:xfrm>
            <a:off x="3981452" y="766713"/>
            <a:ext cx="2343148" cy="2205862"/>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sz="1400" b="1" dirty="0">
                <a:solidFill>
                  <a:srgbClr val="303030"/>
                </a:solidFill>
              </a:rPr>
              <a:t>B: Taalbewustzijn</a:t>
            </a:r>
            <a:endParaRPr lang="nl-NL" dirty="0"/>
          </a:p>
        </p:txBody>
      </p:sp>
    </p:spTree>
    <p:custDataLst>
      <p:tags r:id="rId1"/>
    </p:custDataLst>
    <p:extLst>
      <p:ext uri="{BB962C8B-B14F-4D97-AF65-F5344CB8AC3E}">
        <p14:creationId xmlns:p14="http://schemas.microsoft.com/office/powerpoint/2010/main" val="291564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3" name="Video 2" title="Tekstballonnen voor vraagteken">
            <a:hlinkClick r:id="" action="ppaction://media"/>
            <a:extLst>
              <a:ext uri="{FF2B5EF4-FFF2-40B4-BE49-F238E27FC236}">
                <a16:creationId xmlns:a16="http://schemas.microsoft.com/office/drawing/2014/main" id="{12F1389C-6341-B282-C5FA-3B2D2A5F4A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76" y="-114818"/>
            <a:ext cx="9196476" cy="5143500"/>
          </a:xfrm>
          <a:prstGeom prst="rect">
            <a:avLst/>
          </a:prstGeom>
          <a:ln>
            <a:noFill/>
          </a:ln>
          <a:effectLst>
            <a:softEdge rad="112500"/>
          </a:effectLst>
        </p:spPr>
      </p:pic>
      <p:sp>
        <p:nvSpPr>
          <p:cNvPr id="99" name="Google Shape;99;p18"/>
          <p:cNvSpPr txBox="1">
            <a:spLocks noGrp="1"/>
          </p:cNvSpPr>
          <p:nvPr>
            <p:ph type="title"/>
          </p:nvPr>
        </p:nvSpPr>
        <p:spPr>
          <a:xfrm>
            <a:off x="456300" y="1457200"/>
            <a:ext cx="31632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Voorbeelden PWS ter inspiratie….</a:t>
            </a:r>
            <a:endParaRPr dirty="0"/>
          </a:p>
        </p:txBody>
      </p:sp>
      <p:pic>
        <p:nvPicPr>
          <p:cNvPr id="101" name="Google Shape;101;p18"/>
          <p:cNvPicPr preferRelativeResize="0"/>
          <p:nvPr/>
        </p:nvPicPr>
        <p:blipFill>
          <a:blip r:embed="rId6">
            <a:alphaModFix amt="25000"/>
          </a:blip>
          <a:stretch>
            <a:fillRect/>
          </a:stretch>
        </p:blipFill>
        <p:spPr>
          <a:xfrm>
            <a:off x="125450" y="3724400"/>
            <a:ext cx="8966074" cy="127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3965025"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Lessen Spaans verzorgen aan leerlingen uit verschillende scholen basisonderwijs of onderbouw</a:t>
            </a:r>
            <a:endParaRPr dirty="0"/>
          </a:p>
        </p:txBody>
      </p:sp>
      <p:sp>
        <p:nvSpPr>
          <p:cNvPr id="107" name="Google Shape;107;p19"/>
          <p:cNvSpPr txBox="1">
            <a:spLocks noGrp="1"/>
          </p:cNvSpPr>
          <p:nvPr>
            <p:ph type="body" idx="1"/>
          </p:nvPr>
        </p:nvSpPr>
        <p:spPr>
          <a:xfrm>
            <a:off x="311700" y="1769776"/>
            <a:ext cx="3774525" cy="1814675"/>
          </a:xfrm>
          <a:prstGeom prst="rect">
            <a:avLst/>
          </a:prstGeom>
        </p:spPr>
        <p:txBody>
          <a:bodyPr spcFirstLastPara="1" wrap="square" lIns="91425" tIns="91425" rIns="91425" bIns="91425" anchor="t" anchorCtr="0">
            <a:normAutofit/>
          </a:bodyPr>
          <a:lstStyle/>
          <a:p>
            <a:pPr marL="0" marR="0" lvl="0" indent="0" algn="l" rtl="0">
              <a:lnSpc>
                <a:spcPct val="115000"/>
              </a:lnSpc>
              <a:spcBef>
                <a:spcPts val="2400"/>
              </a:spcBef>
              <a:spcAft>
                <a:spcPts val="0"/>
              </a:spcAft>
              <a:buNone/>
            </a:pPr>
            <a:endParaRPr sz="1350" dirty="0">
              <a:solidFill>
                <a:srgbClr val="303030"/>
              </a:solidFill>
            </a:endParaRPr>
          </a:p>
          <a:p>
            <a:pPr marL="0" lvl="0" indent="0" algn="l" rtl="0">
              <a:spcBef>
                <a:spcPts val="1100"/>
              </a:spcBef>
              <a:spcAft>
                <a:spcPts val="0"/>
              </a:spcAft>
              <a:buNone/>
            </a:pPr>
            <a:endParaRPr sz="1100" dirty="0">
              <a:solidFill>
                <a:srgbClr val="000000"/>
              </a:solidFill>
              <a:highlight>
                <a:srgbClr val="FFFFFF"/>
              </a:highlight>
              <a:latin typeface="Arial"/>
              <a:ea typeface="Arial"/>
              <a:cs typeface="Arial"/>
              <a:sym typeface="Arial"/>
            </a:endParaRPr>
          </a:p>
          <a:p>
            <a:pPr marL="0" lvl="0" indent="0" algn="l" rtl="0">
              <a:spcBef>
                <a:spcPts val="1100"/>
              </a:spcBef>
              <a:spcAft>
                <a:spcPts val="0"/>
              </a:spcAft>
              <a:buNone/>
            </a:pPr>
            <a:endParaRPr sz="1100" dirty="0">
              <a:solidFill>
                <a:srgbClr val="000000"/>
              </a:solidFill>
              <a:highlight>
                <a:srgbClr val="FFFFFF"/>
              </a:highlight>
              <a:latin typeface="Arial"/>
              <a:ea typeface="Arial"/>
              <a:cs typeface="Arial"/>
              <a:sym typeface="Arial"/>
            </a:endParaRPr>
          </a:p>
        </p:txBody>
      </p:sp>
      <p:pic>
        <p:nvPicPr>
          <p:cNvPr id="3" name="Afbeelding 2" descr="Kinderen in de klas">
            <a:extLst>
              <a:ext uri="{FF2B5EF4-FFF2-40B4-BE49-F238E27FC236}">
                <a16:creationId xmlns:a16="http://schemas.microsoft.com/office/drawing/2014/main" id="{5D3F4566-EFCE-6B35-C022-D1F7FCDDF4B7}"/>
              </a:ext>
            </a:extLst>
          </p:cNvPr>
          <p:cNvPicPr>
            <a:picLocks noChangeAspect="1"/>
          </p:cNvPicPr>
          <p:nvPr/>
        </p:nvPicPr>
        <p:blipFill>
          <a:blip r:embed="rId3"/>
          <a:stretch>
            <a:fillRect/>
          </a:stretch>
        </p:blipFill>
        <p:spPr>
          <a:xfrm>
            <a:off x="4867277" y="315739"/>
            <a:ext cx="3955228" cy="2637064"/>
          </a:xfrm>
          <a:prstGeom prst="rect">
            <a:avLst/>
          </a:prstGeom>
        </p:spPr>
      </p:pic>
      <p:sp>
        <p:nvSpPr>
          <p:cNvPr id="4" name="Stroomdiagram: Verbindingslijn 3">
            <a:extLst>
              <a:ext uri="{FF2B5EF4-FFF2-40B4-BE49-F238E27FC236}">
                <a16:creationId xmlns:a16="http://schemas.microsoft.com/office/drawing/2014/main" id="{C2E76E4C-2E6D-ED9C-32AD-318CCEB5E346}"/>
              </a:ext>
            </a:extLst>
          </p:cNvPr>
          <p:cNvSpPr/>
          <p:nvPr/>
        </p:nvSpPr>
        <p:spPr>
          <a:xfrm>
            <a:off x="311700" y="3853436"/>
            <a:ext cx="1133475" cy="103421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dirty="0"/>
              <a:t>Domein A</a:t>
            </a:r>
            <a:endParaRPr lang="nl-NL" dirty="0"/>
          </a:p>
        </p:txBody>
      </p:sp>
      <p:pic>
        <p:nvPicPr>
          <p:cNvPr id="5" name="Google Shape;81;p15">
            <a:extLst>
              <a:ext uri="{FF2B5EF4-FFF2-40B4-BE49-F238E27FC236}">
                <a16:creationId xmlns:a16="http://schemas.microsoft.com/office/drawing/2014/main" id="{06A7323D-5507-09A3-487A-8371228141AC}"/>
              </a:ext>
            </a:extLst>
          </p:cNvPr>
          <p:cNvPicPr preferRelativeResize="0"/>
          <p:nvPr/>
        </p:nvPicPr>
        <p:blipFill>
          <a:blip r:embed="rId4">
            <a:alphaModFix/>
          </a:blip>
          <a:srcRect l="53843" t="-3000" b="-1"/>
          <a:stretch/>
        </p:blipFill>
        <p:spPr>
          <a:xfrm>
            <a:off x="6603984" y="4042050"/>
            <a:ext cx="2347823" cy="845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445025"/>
            <a:ext cx="321255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Documentair maken met voorbeelden van woorden uit verschillende Spaanstalige landen </a:t>
            </a:r>
            <a:endParaRPr dirty="0"/>
          </a:p>
        </p:txBody>
      </p:sp>
      <p:pic>
        <p:nvPicPr>
          <p:cNvPr id="131" name="Google Shape;131;p22"/>
          <p:cNvPicPr preferRelativeResize="0"/>
          <p:nvPr/>
        </p:nvPicPr>
        <p:blipFill>
          <a:blip r:embed="rId4">
            <a:alphaModFix/>
          </a:blip>
          <a:stretch>
            <a:fillRect/>
          </a:stretch>
        </p:blipFill>
        <p:spPr>
          <a:xfrm rot="899501">
            <a:off x="3711458" y="3500185"/>
            <a:ext cx="1896499" cy="1160489"/>
          </a:xfrm>
          <a:prstGeom prst="rect">
            <a:avLst/>
          </a:prstGeom>
          <a:noFill/>
          <a:ln>
            <a:noFill/>
          </a:ln>
        </p:spPr>
      </p:pic>
      <p:pic>
        <p:nvPicPr>
          <p:cNvPr id="132" name="Google Shape;132;p22"/>
          <p:cNvPicPr preferRelativeResize="0"/>
          <p:nvPr/>
        </p:nvPicPr>
        <p:blipFill>
          <a:blip r:embed="rId5">
            <a:alphaModFix/>
          </a:blip>
          <a:stretch>
            <a:fillRect/>
          </a:stretch>
        </p:blipFill>
        <p:spPr>
          <a:xfrm rot="718772">
            <a:off x="1908672" y="3432977"/>
            <a:ext cx="1493763" cy="1330499"/>
          </a:xfrm>
          <a:prstGeom prst="rect">
            <a:avLst/>
          </a:prstGeom>
          <a:noFill/>
          <a:ln>
            <a:noFill/>
          </a:ln>
        </p:spPr>
      </p:pic>
      <p:sp>
        <p:nvSpPr>
          <p:cNvPr id="2" name="Stroomdiagram: Verbindingslijn 1">
            <a:extLst>
              <a:ext uri="{FF2B5EF4-FFF2-40B4-BE49-F238E27FC236}">
                <a16:creationId xmlns:a16="http://schemas.microsoft.com/office/drawing/2014/main" id="{FBE7A793-F5F2-D552-AB6C-7FB1C471D0D2}"/>
              </a:ext>
            </a:extLst>
          </p:cNvPr>
          <p:cNvSpPr/>
          <p:nvPr/>
        </p:nvSpPr>
        <p:spPr>
          <a:xfrm>
            <a:off x="212175" y="3901061"/>
            <a:ext cx="1133475" cy="103421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dirty="0"/>
              <a:t>Domein B</a:t>
            </a:r>
            <a:endParaRPr lang="nl-NL" dirty="0"/>
          </a:p>
        </p:txBody>
      </p:sp>
      <p:pic>
        <p:nvPicPr>
          <p:cNvPr id="1026" name="Picture 2" descr="Image result for la casa de papel">
            <a:extLst>
              <a:ext uri="{FF2B5EF4-FFF2-40B4-BE49-F238E27FC236}">
                <a16:creationId xmlns:a16="http://schemas.microsoft.com/office/drawing/2014/main" id="{55E8CA81-42DA-FA6C-B024-18C71012A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542" y="0"/>
            <a:ext cx="1469807" cy="1885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ien anos de soledad serie netflix">
            <a:extLst>
              <a:ext uri="{FF2B5EF4-FFF2-40B4-BE49-F238E27FC236}">
                <a16:creationId xmlns:a16="http://schemas.microsoft.com/office/drawing/2014/main" id="{9A567410-83E0-2185-F446-E136466625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6483"/>
          <a:stretch/>
        </p:blipFill>
        <p:spPr bwMode="auto">
          <a:xfrm>
            <a:off x="5585067" y="651398"/>
            <a:ext cx="1469807" cy="1920352"/>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81;p15">
            <a:extLst>
              <a:ext uri="{FF2B5EF4-FFF2-40B4-BE49-F238E27FC236}">
                <a16:creationId xmlns:a16="http://schemas.microsoft.com/office/drawing/2014/main" id="{884EB8B5-9123-5979-BD21-8A5EDD89B957}"/>
              </a:ext>
            </a:extLst>
          </p:cNvPr>
          <p:cNvPicPr preferRelativeResize="0"/>
          <p:nvPr/>
        </p:nvPicPr>
        <p:blipFill>
          <a:blip r:embed="rId8">
            <a:alphaModFix/>
          </a:blip>
          <a:srcRect l="53843" t="-3000" b="-1"/>
          <a:stretch/>
        </p:blipFill>
        <p:spPr>
          <a:xfrm>
            <a:off x="6710150" y="4098227"/>
            <a:ext cx="2347823" cy="845600"/>
          </a:xfrm>
          <a:prstGeom prst="rect">
            <a:avLst/>
          </a:prstGeom>
          <a:noFill/>
          <a:ln>
            <a:noFill/>
          </a:ln>
        </p:spPr>
      </p:pic>
      <p:pic>
        <p:nvPicPr>
          <p:cNvPr id="5" name="Picture 4">
            <a:extLst>
              <a:ext uri="{FF2B5EF4-FFF2-40B4-BE49-F238E27FC236}">
                <a16:creationId xmlns:a16="http://schemas.microsoft.com/office/drawing/2014/main" id="{ABC11AD4-E646-002D-FD33-763C540EC577}"/>
              </a:ext>
            </a:extLst>
          </p:cNvPr>
          <p:cNvPicPr>
            <a:picLocks noChangeAspect="1"/>
          </p:cNvPicPr>
          <p:nvPr/>
        </p:nvPicPr>
        <p:blipFill>
          <a:blip r:embed="rId9"/>
          <a:stretch>
            <a:fillRect/>
          </a:stretch>
        </p:blipFill>
        <p:spPr>
          <a:xfrm>
            <a:off x="4020494" y="1263740"/>
            <a:ext cx="1429099" cy="1920352"/>
          </a:xfrm>
          <a:prstGeom prst="rect">
            <a:avLst/>
          </a:prstGeom>
        </p:spPr>
      </p:pic>
      <p:pic>
        <p:nvPicPr>
          <p:cNvPr id="7" name="Picture 6">
            <a:extLst>
              <a:ext uri="{FF2B5EF4-FFF2-40B4-BE49-F238E27FC236}">
                <a16:creationId xmlns:a16="http://schemas.microsoft.com/office/drawing/2014/main" id="{17CBC920-57B4-7F5B-E60E-353C01E3B575}"/>
              </a:ext>
            </a:extLst>
          </p:cNvPr>
          <p:cNvPicPr>
            <a:picLocks noChangeAspect="1"/>
          </p:cNvPicPr>
          <p:nvPr/>
        </p:nvPicPr>
        <p:blipFill>
          <a:blip r:embed="rId10"/>
          <a:stretch>
            <a:fillRect/>
          </a:stretch>
        </p:blipFill>
        <p:spPr>
          <a:xfrm>
            <a:off x="7284250" y="2181935"/>
            <a:ext cx="1429099" cy="191629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DFD1C6B9-7355-0A90-0015-A3EC5E989E13}"/>
            </a:ext>
          </a:extLst>
        </p:cNvPr>
        <p:cNvGrpSpPr/>
        <p:nvPr/>
      </p:nvGrpSpPr>
      <p:grpSpPr>
        <a:xfrm>
          <a:off x="0" y="0"/>
          <a:ext cx="0" cy="0"/>
          <a:chOff x="0" y="0"/>
          <a:chExt cx="0" cy="0"/>
        </a:xfrm>
      </p:grpSpPr>
      <p:sp>
        <p:nvSpPr>
          <p:cNvPr id="128" name="Google Shape;128;p22">
            <a:extLst>
              <a:ext uri="{FF2B5EF4-FFF2-40B4-BE49-F238E27FC236}">
                <a16:creationId xmlns:a16="http://schemas.microsoft.com/office/drawing/2014/main" id="{3D0FAEF6-AAF6-C8AA-CF77-26F7749234EA}"/>
              </a:ext>
            </a:extLst>
          </p:cNvPr>
          <p:cNvSpPr txBox="1">
            <a:spLocks noGrp="1"/>
          </p:cNvSpPr>
          <p:nvPr>
            <p:ph type="title"/>
          </p:nvPr>
        </p:nvSpPr>
        <p:spPr>
          <a:xfrm>
            <a:off x="311700" y="445025"/>
            <a:ext cx="321255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Een infografie creëren van de beroepen waar Spaans voor nodig is</a:t>
            </a:r>
            <a:endParaRPr dirty="0"/>
          </a:p>
        </p:txBody>
      </p:sp>
      <p:sp>
        <p:nvSpPr>
          <p:cNvPr id="2" name="Stroomdiagram: Verbindingslijn 1">
            <a:extLst>
              <a:ext uri="{FF2B5EF4-FFF2-40B4-BE49-F238E27FC236}">
                <a16:creationId xmlns:a16="http://schemas.microsoft.com/office/drawing/2014/main" id="{8083AF33-F35C-6E34-E359-D7CEFB61FB47}"/>
              </a:ext>
            </a:extLst>
          </p:cNvPr>
          <p:cNvSpPr/>
          <p:nvPr/>
        </p:nvSpPr>
        <p:spPr>
          <a:xfrm>
            <a:off x="212175" y="3901061"/>
            <a:ext cx="1133475" cy="103421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dirty="0"/>
              <a:t>Domein B</a:t>
            </a:r>
            <a:endParaRPr lang="nl-NL" dirty="0"/>
          </a:p>
        </p:txBody>
      </p:sp>
      <p:pic>
        <p:nvPicPr>
          <p:cNvPr id="4098" name="Picture 2" descr="Opleiding Luchtvaartdienstverlener | MBO Niveau 4">
            <a:extLst>
              <a:ext uri="{FF2B5EF4-FFF2-40B4-BE49-F238E27FC236}">
                <a16:creationId xmlns:a16="http://schemas.microsoft.com/office/drawing/2014/main" id="{6FC00174-2940-D855-C16F-9E2EBDEE9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1" y="933449"/>
            <a:ext cx="3586163" cy="2390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allcenter">
            <a:extLst>
              <a:ext uri="{FF2B5EF4-FFF2-40B4-BE49-F238E27FC236}">
                <a16:creationId xmlns:a16="http://schemas.microsoft.com/office/drawing/2014/main" id="{75BCF827-7BA6-41A5-AE57-1BB0DCE72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711" y="923319"/>
            <a:ext cx="3586163" cy="24009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zaken doen">
            <a:extLst>
              <a:ext uri="{FF2B5EF4-FFF2-40B4-BE49-F238E27FC236}">
                <a16:creationId xmlns:a16="http://schemas.microsoft.com/office/drawing/2014/main" id="{F5739C8A-7EF7-98BC-8B2A-3B5D1903B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174" y="933449"/>
            <a:ext cx="3927700" cy="2390774"/>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81;p15">
            <a:extLst>
              <a:ext uri="{FF2B5EF4-FFF2-40B4-BE49-F238E27FC236}">
                <a16:creationId xmlns:a16="http://schemas.microsoft.com/office/drawing/2014/main" id="{A0A6D7F7-454D-4408-E21D-23E1BDD32029}"/>
              </a:ext>
            </a:extLst>
          </p:cNvPr>
          <p:cNvPicPr preferRelativeResize="0"/>
          <p:nvPr/>
        </p:nvPicPr>
        <p:blipFill>
          <a:blip r:embed="rId7">
            <a:alphaModFix/>
          </a:blip>
          <a:srcRect l="53843" t="-3000" b="-1"/>
          <a:stretch/>
        </p:blipFill>
        <p:spPr>
          <a:xfrm>
            <a:off x="6558051" y="4089675"/>
            <a:ext cx="2347823" cy="845600"/>
          </a:xfrm>
          <a:prstGeom prst="rect">
            <a:avLst/>
          </a:prstGeom>
          <a:noFill/>
          <a:ln>
            <a:noFill/>
          </a:ln>
        </p:spPr>
      </p:pic>
    </p:spTree>
    <p:custDataLst>
      <p:tags r:id="rId1"/>
    </p:custDataLst>
    <p:extLst>
      <p:ext uri="{BB962C8B-B14F-4D97-AF65-F5344CB8AC3E}">
        <p14:creationId xmlns:p14="http://schemas.microsoft.com/office/powerpoint/2010/main" val="257069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3498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Spaanstaligen intervieuwen om de relatie tussen geloof en cultuur te analyseren.</a:t>
            </a:r>
            <a:endParaRPr dirty="0"/>
          </a:p>
        </p:txBody>
      </p:sp>
      <p:sp>
        <p:nvSpPr>
          <p:cNvPr id="2" name="Stroomdiagram: Verbindingslijn 1">
            <a:extLst>
              <a:ext uri="{FF2B5EF4-FFF2-40B4-BE49-F238E27FC236}">
                <a16:creationId xmlns:a16="http://schemas.microsoft.com/office/drawing/2014/main" id="{80B3FC53-BC63-55BE-4C4F-28238D6B385F}"/>
              </a:ext>
            </a:extLst>
          </p:cNvPr>
          <p:cNvSpPr/>
          <p:nvPr/>
        </p:nvSpPr>
        <p:spPr>
          <a:xfrm>
            <a:off x="212175" y="3901061"/>
            <a:ext cx="1133475" cy="1034214"/>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 dirty="0"/>
              <a:t>Domein C</a:t>
            </a:r>
            <a:endParaRPr lang="nl-NL" dirty="0"/>
          </a:p>
        </p:txBody>
      </p:sp>
      <p:pic>
        <p:nvPicPr>
          <p:cNvPr id="6" name="Picture 4" descr="Image result for bautizo">
            <a:extLst>
              <a:ext uri="{FF2B5EF4-FFF2-40B4-BE49-F238E27FC236}">
                <a16:creationId xmlns:a16="http://schemas.microsoft.com/office/drawing/2014/main" id="{4AA10E16-0FB0-1509-E2FD-5C644578F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2" y="409542"/>
            <a:ext cx="2228649" cy="14857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0" name="Picture 2" descr="Image result for comunion">
            <a:extLst>
              <a:ext uri="{FF2B5EF4-FFF2-40B4-BE49-F238E27FC236}">
                <a16:creationId xmlns:a16="http://schemas.microsoft.com/office/drawing/2014/main" id="{4117BA41-2A0F-DBF1-EAA2-3FBE6E9E7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326" y="2321153"/>
            <a:ext cx="2026405" cy="15799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Image result for quinceañera">
            <a:extLst>
              <a:ext uri="{FF2B5EF4-FFF2-40B4-BE49-F238E27FC236}">
                <a16:creationId xmlns:a16="http://schemas.microsoft.com/office/drawing/2014/main" id="{B3EB800B-F90A-F4D2-24DC-0EF1E5992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749" y="2275930"/>
            <a:ext cx="1526108" cy="1829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Google Shape;81;p15">
            <a:extLst>
              <a:ext uri="{FF2B5EF4-FFF2-40B4-BE49-F238E27FC236}">
                <a16:creationId xmlns:a16="http://schemas.microsoft.com/office/drawing/2014/main" id="{341630CC-650D-44AF-5070-0F0AAD053711}"/>
              </a:ext>
            </a:extLst>
          </p:cNvPr>
          <p:cNvPicPr preferRelativeResize="0"/>
          <p:nvPr/>
        </p:nvPicPr>
        <p:blipFill>
          <a:blip r:embed="rId7">
            <a:alphaModFix/>
          </a:blip>
          <a:srcRect l="53843" t="-3000" b="-1"/>
          <a:stretch/>
        </p:blipFill>
        <p:spPr>
          <a:xfrm>
            <a:off x="6584002" y="4105830"/>
            <a:ext cx="2347823" cy="845600"/>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00" y="445024"/>
            <a:ext cx="3174450" cy="3326875"/>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t>Reizen naar Spanje gefinancieerd door  Erasmus+ om je onderzoek op een school te verrichten.</a:t>
            </a:r>
            <a:endParaRPr dirty="0"/>
          </a:p>
        </p:txBody>
      </p:sp>
      <p:pic>
        <p:nvPicPr>
          <p:cNvPr id="3074" name="Picture 2" descr="Descubre el encanto de España con Erasmus+ | Cámara de Comercio Hispano ...">
            <a:extLst>
              <a:ext uri="{FF2B5EF4-FFF2-40B4-BE49-F238E27FC236}">
                <a16:creationId xmlns:a16="http://schemas.microsoft.com/office/drawing/2014/main" id="{43AD22C9-3B40-A433-1962-A252B71A6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467" y="330724"/>
            <a:ext cx="4435833" cy="3326875"/>
          </a:xfrm>
          <a:prstGeom prst="rect">
            <a:avLst/>
          </a:prstGeom>
          <a:noFill/>
          <a:extLst>
            <a:ext uri="{909E8E84-426E-40DD-AFC4-6F175D3DCCD1}">
              <a14:hiddenFill xmlns:a14="http://schemas.microsoft.com/office/drawing/2010/main">
                <a:solidFill>
                  <a:srgbClr val="FFFFFF"/>
                </a:solidFill>
              </a14:hiddenFill>
            </a:ext>
          </a:extLst>
        </p:spPr>
      </p:pic>
      <p:sp>
        <p:nvSpPr>
          <p:cNvPr id="2" name="Stroomdiagram: Verbindingslijn 1">
            <a:extLst>
              <a:ext uri="{FF2B5EF4-FFF2-40B4-BE49-F238E27FC236}">
                <a16:creationId xmlns:a16="http://schemas.microsoft.com/office/drawing/2014/main" id="{3BBD2C7D-5E2A-7492-4372-6A4DF37E7626}"/>
              </a:ext>
            </a:extLst>
          </p:cNvPr>
          <p:cNvSpPr/>
          <p:nvPr/>
        </p:nvSpPr>
        <p:spPr>
          <a:xfrm>
            <a:off x="311700" y="3853436"/>
            <a:ext cx="1133475" cy="103421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dirty="0"/>
              <a:t>Domein A</a:t>
            </a:r>
            <a:endParaRPr lang="nl-NL" dirty="0"/>
          </a:p>
        </p:txBody>
      </p:sp>
      <p:sp>
        <p:nvSpPr>
          <p:cNvPr id="3" name="Stroomdiagram: Verbindingslijn 2">
            <a:extLst>
              <a:ext uri="{FF2B5EF4-FFF2-40B4-BE49-F238E27FC236}">
                <a16:creationId xmlns:a16="http://schemas.microsoft.com/office/drawing/2014/main" id="{96B4FCD4-DB00-EBE5-4A46-2E8175113B44}"/>
              </a:ext>
            </a:extLst>
          </p:cNvPr>
          <p:cNvSpPr/>
          <p:nvPr/>
        </p:nvSpPr>
        <p:spPr>
          <a:xfrm>
            <a:off x="1593300" y="3853436"/>
            <a:ext cx="1133475" cy="103421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dirty="0"/>
              <a:t>Domein B</a:t>
            </a:r>
            <a:endParaRPr lang="nl-NL" dirty="0"/>
          </a:p>
        </p:txBody>
      </p:sp>
      <p:sp>
        <p:nvSpPr>
          <p:cNvPr id="4" name="Stroomdiagram: Verbindingslijn 3">
            <a:extLst>
              <a:ext uri="{FF2B5EF4-FFF2-40B4-BE49-F238E27FC236}">
                <a16:creationId xmlns:a16="http://schemas.microsoft.com/office/drawing/2014/main" id="{ED5025AC-45E5-C192-22E6-A0A0C63E0ACD}"/>
              </a:ext>
            </a:extLst>
          </p:cNvPr>
          <p:cNvSpPr/>
          <p:nvPr/>
        </p:nvSpPr>
        <p:spPr>
          <a:xfrm>
            <a:off x="2919412" y="3853436"/>
            <a:ext cx="1133475" cy="1034214"/>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 dirty="0"/>
              <a:t>Domein C</a:t>
            </a:r>
            <a:endParaRPr lang="nl-NL" dirty="0"/>
          </a:p>
        </p:txBody>
      </p:sp>
      <p:pic>
        <p:nvPicPr>
          <p:cNvPr id="5" name="Google Shape;81;p15">
            <a:extLst>
              <a:ext uri="{FF2B5EF4-FFF2-40B4-BE49-F238E27FC236}">
                <a16:creationId xmlns:a16="http://schemas.microsoft.com/office/drawing/2014/main" id="{668DCBDF-5E1F-DF95-24B9-B76B6F48E16C}"/>
              </a:ext>
            </a:extLst>
          </p:cNvPr>
          <p:cNvPicPr preferRelativeResize="0"/>
          <p:nvPr/>
        </p:nvPicPr>
        <p:blipFill>
          <a:blip r:embed="rId5">
            <a:alphaModFix/>
          </a:blip>
          <a:srcRect l="53843" t="-3000" b="-1"/>
          <a:stretch/>
        </p:blipFill>
        <p:spPr>
          <a:xfrm>
            <a:off x="6614383" y="4042050"/>
            <a:ext cx="2347823" cy="845600"/>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4|1.4"/>
</p:tagLst>
</file>

<file path=ppt/tags/tag2.xml><?xml version="1.0" encoding="utf-8"?>
<p:tagLst xmlns:a="http://schemas.openxmlformats.org/drawingml/2006/main" xmlns:r="http://schemas.openxmlformats.org/officeDocument/2006/relationships" xmlns:p="http://schemas.openxmlformats.org/presentationml/2006/main">
  <p:tag name="TIMING" val="|3.1|1.8|1.7"/>
</p:tagLst>
</file>

<file path=ppt/tags/tag3.xml><?xml version="1.0" encoding="utf-8"?>
<p:tagLst xmlns:a="http://schemas.openxmlformats.org/drawingml/2006/main" xmlns:r="http://schemas.openxmlformats.org/officeDocument/2006/relationships" xmlns:p="http://schemas.openxmlformats.org/presentationml/2006/main">
  <p:tag name="TIMING" val="|2.2|2|2"/>
</p:tagLst>
</file>

<file path=ppt/tags/tag4.xml><?xml version="1.0" encoding="utf-8"?>
<p:tagLst xmlns:a="http://schemas.openxmlformats.org/drawingml/2006/main" xmlns:r="http://schemas.openxmlformats.org/officeDocument/2006/relationships" xmlns:p="http://schemas.openxmlformats.org/presentationml/2006/main">
  <p:tag name="TIMING" val="|3.5|2.1"/>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ags/tag6.xml><?xml version="1.0" encoding="utf-8"?>
<p:tagLst xmlns:a="http://schemas.openxmlformats.org/drawingml/2006/main" xmlns:r="http://schemas.openxmlformats.org/officeDocument/2006/relationships" xmlns:p="http://schemas.openxmlformats.org/presentationml/2006/main">
  <p:tag name="TIMING" val="|1.5|1.4|1.3"/>
</p:tagLst>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ca47bc-e281-41f7-895f-faef9a29f9f6" xsi:nil="true"/>
    <lcf76f155ced4ddcb4097134ff3c332f xmlns="8be03c70-c650-4727-a32a-9fb62017dbb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0E77B2D51D514AA18F786C361EFB12" ma:contentTypeVersion="15" ma:contentTypeDescription="Een nieuw document maken." ma:contentTypeScope="" ma:versionID="b10ac7707a76e9ab09ec7ce84b59d731">
  <xsd:schema xmlns:xsd="http://www.w3.org/2001/XMLSchema" xmlns:xs="http://www.w3.org/2001/XMLSchema" xmlns:p="http://schemas.microsoft.com/office/2006/metadata/properties" xmlns:ns2="8be03c70-c650-4727-a32a-9fb62017dbb6" xmlns:ns3="1eca47bc-e281-41f7-895f-faef9a29f9f6" targetNamespace="http://schemas.microsoft.com/office/2006/metadata/properties" ma:root="true" ma:fieldsID="4bd4bf740b283ec1209227eccefe01e2" ns2:_="" ns3:_="">
    <xsd:import namespace="8be03c70-c650-4727-a32a-9fb62017dbb6"/>
    <xsd:import namespace="1eca47bc-e281-41f7-895f-faef9a29f9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e03c70-c650-4727-a32a-9fb62017db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236b9280-538e-451c-b6de-a69a28e7471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ca47bc-e281-41f7-895f-faef9a29f9f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a6e2b905-5f88-42cb-932d-9af4b490c780}" ma:internalName="TaxCatchAll" ma:showField="CatchAllData" ma:web="1eca47bc-e281-41f7-895f-faef9a29f9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C7A714-05F7-4E07-A50E-E30C972BDB5A}">
  <ds:schemaRefs>
    <ds:schemaRef ds:uri="http://schemas.microsoft.com/office/2006/documentManagement/types"/>
    <ds:schemaRef ds:uri="http://purl.org/dc/dcmitype/"/>
    <ds:schemaRef ds:uri="http://purl.org/dc/terms/"/>
    <ds:schemaRef ds:uri="http://schemas.openxmlformats.org/package/2006/metadata/core-properties"/>
    <ds:schemaRef ds:uri="http://www.w3.org/XML/1998/namespace"/>
    <ds:schemaRef ds:uri="1eca47bc-e281-41f7-895f-faef9a29f9f6"/>
    <ds:schemaRef ds:uri="http://purl.org/dc/elements/1.1/"/>
    <ds:schemaRef ds:uri="http://schemas.microsoft.com/office/2006/metadata/properties"/>
    <ds:schemaRef ds:uri="http://schemas.microsoft.com/office/infopath/2007/PartnerControls"/>
    <ds:schemaRef ds:uri="8be03c70-c650-4727-a32a-9fb62017dbb6"/>
  </ds:schemaRefs>
</ds:datastoreItem>
</file>

<file path=customXml/itemProps2.xml><?xml version="1.0" encoding="utf-8"?>
<ds:datastoreItem xmlns:ds="http://schemas.openxmlformats.org/officeDocument/2006/customXml" ds:itemID="{41DD09C9-BD78-4996-92CC-110921BB0646}">
  <ds:schemaRefs>
    <ds:schemaRef ds:uri="http://schemas.microsoft.com/sharepoint/v3/contenttype/forms"/>
  </ds:schemaRefs>
</ds:datastoreItem>
</file>

<file path=customXml/itemProps3.xml><?xml version="1.0" encoding="utf-8"?>
<ds:datastoreItem xmlns:ds="http://schemas.openxmlformats.org/officeDocument/2006/customXml" ds:itemID="{AFFA07A5-AA42-44DB-BB78-61F4C46E56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e03c70-c650-4727-a32a-9fb62017dbb6"/>
    <ds:schemaRef ds:uri="1eca47bc-e281-41f7-895f-faef9a29f9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f06b40-75e4-415e-b90f-244fe467a6d1}" enabled="0" method="" siteId="{11f06b40-75e4-415e-b90f-244fe467a6d1}" removed="1"/>
</clbl:labelList>
</file>

<file path=docProps/app.xml><?xml version="1.0" encoding="utf-8"?>
<Properties xmlns="http://schemas.openxmlformats.org/officeDocument/2006/extended-properties" xmlns:vt="http://schemas.openxmlformats.org/officeDocument/2006/docPropsVTypes">
  <TotalTime>2</TotalTime>
  <Words>970</Words>
  <Application>Microsoft Office PowerPoint</Application>
  <PresentationFormat>On-screen Show (16:9)</PresentationFormat>
  <Paragraphs>90</Paragraphs>
  <Slides>12</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PT Sans Narrow</vt:lpstr>
      <vt:lpstr>Arial</vt:lpstr>
      <vt:lpstr>Open Sans</vt:lpstr>
      <vt:lpstr>Tropic</vt:lpstr>
      <vt:lpstr>Profielwerkstuk Spaans          voor leerlingen mét of zonder Spaans  </vt:lpstr>
      <vt:lpstr>PWS gerelateerd aan dit vak betekent…  een product maken in het Spaans of over het Spaans als taal of over aspecten aan de doeltaal landen (21!) gerelateerd</vt:lpstr>
      <vt:lpstr>Nieuw perspectief! 3 domeinen…</vt:lpstr>
      <vt:lpstr>Voorbeelden PWS ter inspiratie….</vt:lpstr>
      <vt:lpstr>Lessen Spaans verzorgen aan leerlingen uit verschillende scholen basisonderwijs of onderbouw</vt:lpstr>
      <vt:lpstr>Documentair maken met voorbeelden van woorden uit verschillende Spaanstalige landen </vt:lpstr>
      <vt:lpstr>Een infografie creëren van de beroepen waar Spaans voor nodig is</vt:lpstr>
      <vt:lpstr>Spaanstaligen intervieuwen om de relatie tussen geloof en cultuur te analyseren.</vt:lpstr>
      <vt:lpstr>Reizen naar Spanje gefinancieerd door  Erasmus+ om je onderzoek op een school te verrichten.</vt:lpstr>
      <vt:lpstr>Criteria </vt:lpstr>
      <vt:lpstr>Beoordelingsproces &gt; Jury en criteria &gt; Prijsuitreiking!</vt:lpstr>
      <vt:lpstr>Profielwerkstuk Spaans          voor leerlingen mét of zonder Spaans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Ibanez Morocho, E.T. (Mayte)</dc:creator>
  <cp:lastModifiedBy>Martino Avila, M.F. (Fernanda)</cp:lastModifiedBy>
  <cp:revision>11</cp:revision>
  <dcterms:modified xsi:type="dcterms:W3CDTF">2025-06-09T12:09:21Z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0x010100F00E77B2D51D514AA18F786C361EFB12</vt:lpwstr>
  </property>
  <property fmtid="{D5CDD505-2E9C-101B-9397-08002B2CF9AE}" pid="3" name="MediaServiceImageTags">
    <vt:lpwstr/>
  </property>
</Properties>
</file>