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1"/>
  </p:notesMasterIdLst>
  <p:sldIdLst>
    <p:sldId id="256" r:id="rId5"/>
    <p:sldId id="257" r:id="rId6"/>
    <p:sldId id="258" r:id="rId7"/>
    <p:sldId id="259" r:id="rId8"/>
    <p:sldId id="273" r:id="rId9"/>
    <p:sldId id="260" r:id="rId10"/>
    <p:sldId id="261" r:id="rId11"/>
    <p:sldId id="262" r:id="rId12"/>
    <p:sldId id="265" r:id="rId13"/>
    <p:sldId id="277" r:id="rId14"/>
    <p:sldId id="263" r:id="rId15"/>
    <p:sldId id="268" r:id="rId16"/>
    <p:sldId id="269" r:id="rId17"/>
    <p:sldId id="270" r:id="rId18"/>
    <p:sldId id="274" r:id="rId19"/>
    <p:sldId id="278" r:id="rId20"/>
  </p:sldIdLst>
  <p:sldSz cx="9144000" cy="5143500" type="screen16x9"/>
  <p:notesSz cx="6858000" cy="9144000"/>
  <p:embeddedFontLst>
    <p:embeddedFont>
      <p:font typeface="Open Sans"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 MM" initials="EM" lastIdx="9" clrIdx="0">
    <p:extLst>
      <p:ext uri="{19B8F6BF-5375-455C-9EA6-DF929625EA0E}">
        <p15:presenceInfo xmlns:p15="http://schemas.microsoft.com/office/powerpoint/2012/main" userId="dcab9e2f511175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172643-2E2A-A0A6-5886-CEB04B2E87E6}" v="10" dt="2025-06-09T14:35:48.708"/>
    <p1510:client id="{9099A5D0-8B39-D6C0-AAE0-3073FEDA55A1}" v="1" dt="2025-06-09T14:45:27.751"/>
    <p1510:client id="{DF928502-2E9E-4948-9BFE-72208AD28BFA}" v="6" dt="2025-06-09T12:10:29.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nde Talen Spaans" userId="1a66a94a-2706-49dc-8497-97c0ff921e9b" providerId="ADAL" clId="{DF928502-2E9E-4948-9BFE-72208AD28BFA}"/>
    <pc:docChg chg="addSld delSld modSld">
      <pc:chgData name="Levende Talen Spaans" userId="1a66a94a-2706-49dc-8497-97c0ff921e9b" providerId="ADAL" clId="{DF928502-2E9E-4948-9BFE-72208AD28BFA}" dt="2025-06-09T12:10:51.800" v="19" actId="1076"/>
      <pc:docMkLst>
        <pc:docMk/>
      </pc:docMkLst>
      <pc:sldChg chg="addSp modSp mod modAnim">
        <pc:chgData name="Levende Talen Spaans" userId="1a66a94a-2706-49dc-8497-97c0ff921e9b" providerId="ADAL" clId="{DF928502-2E9E-4948-9BFE-72208AD28BFA}" dt="2025-06-09T12:10:51.800" v="19" actId="1076"/>
        <pc:sldMkLst>
          <pc:docMk/>
          <pc:sldMk cId="0" sldId="265"/>
        </pc:sldMkLst>
        <pc:picChg chg="add mod">
          <ac:chgData name="Levende Talen Spaans" userId="1a66a94a-2706-49dc-8497-97c0ff921e9b" providerId="ADAL" clId="{DF928502-2E9E-4948-9BFE-72208AD28BFA}" dt="2025-06-09T12:10:23.144" v="5" actId="1076"/>
          <ac:picMkLst>
            <pc:docMk/>
            <pc:sldMk cId="0" sldId="265"/>
            <ac:picMk id="4" creationId="{9161CB01-B491-F37A-DA63-0B1D363298E0}"/>
          </ac:picMkLst>
        </pc:picChg>
        <pc:picChg chg="add mod">
          <ac:chgData name="Levende Talen Spaans" userId="1a66a94a-2706-49dc-8497-97c0ff921e9b" providerId="ADAL" clId="{DF928502-2E9E-4948-9BFE-72208AD28BFA}" dt="2025-06-09T12:10:46.119" v="16" actId="1076"/>
          <ac:picMkLst>
            <pc:docMk/>
            <pc:sldMk cId="0" sldId="265"/>
            <ac:picMk id="5" creationId="{DF0176B1-54CA-9582-17FC-818552FEE084}"/>
          </ac:picMkLst>
        </pc:picChg>
        <pc:picChg chg="mod">
          <ac:chgData name="Levende Talen Spaans" userId="1a66a94a-2706-49dc-8497-97c0ff921e9b" providerId="ADAL" clId="{DF928502-2E9E-4948-9BFE-72208AD28BFA}" dt="2025-06-09T12:10:51.800" v="19" actId="1076"/>
          <ac:picMkLst>
            <pc:docMk/>
            <pc:sldMk cId="0" sldId="265"/>
            <ac:picMk id="131" creationId="{00000000-0000-0000-0000-000000000000}"/>
          </ac:picMkLst>
        </pc:picChg>
        <pc:picChg chg="mod">
          <ac:chgData name="Levende Talen Spaans" userId="1a66a94a-2706-49dc-8497-97c0ff921e9b" providerId="ADAL" clId="{DF928502-2E9E-4948-9BFE-72208AD28BFA}" dt="2025-06-09T12:10:39.723" v="12" actId="1076"/>
          <ac:picMkLst>
            <pc:docMk/>
            <pc:sldMk cId="0" sldId="265"/>
            <ac:picMk id="132" creationId="{00000000-0000-0000-0000-000000000000}"/>
          </ac:picMkLst>
        </pc:picChg>
      </pc:sldChg>
      <pc:sldChg chg="add del">
        <pc:chgData name="Levende Talen Spaans" userId="1a66a94a-2706-49dc-8497-97c0ff921e9b" providerId="ADAL" clId="{DF928502-2E9E-4948-9BFE-72208AD28BFA}" dt="2025-06-09T12:09:53.658" v="3"/>
        <pc:sldMkLst>
          <pc:docMk/>
          <pc:sldMk cId="2783684974" sldId="279"/>
        </pc:sldMkLst>
      </pc:sldChg>
      <pc:sldChg chg="add del">
        <pc:chgData name="Levende Talen Spaans" userId="1a66a94a-2706-49dc-8497-97c0ff921e9b" providerId="ADAL" clId="{DF928502-2E9E-4948-9BFE-72208AD28BFA}" dt="2025-06-09T12:09:49.851" v="2"/>
        <pc:sldMkLst>
          <pc:docMk/>
          <pc:sldMk cId="3179454398" sldId="280"/>
        </pc:sldMkLst>
      </pc:sldChg>
    </pc:docChg>
  </pc:docChgLst>
  <pc:docChgLst>
    <pc:chgData name="Mónica Lema Muraro" userId="S::monica.lema-muraro@levendetalen.nl::75c1ccbd-a011-41e0-b490-2e9c3c83163a" providerId="AD" clId="Web-{52172643-2E2A-A0A6-5886-CEB04B2E87E6}"/>
    <pc:docChg chg="modSld">
      <pc:chgData name="Mónica Lema Muraro" userId="S::monica.lema-muraro@levendetalen.nl::75c1ccbd-a011-41e0-b490-2e9c3c83163a" providerId="AD" clId="Web-{52172643-2E2A-A0A6-5886-CEB04B2E87E6}" dt="2025-06-09T14:35:48.708" v="9" actId="1076"/>
      <pc:docMkLst>
        <pc:docMk/>
      </pc:docMkLst>
      <pc:sldChg chg="modSp">
        <pc:chgData name="Mónica Lema Muraro" userId="S::monica.lema-muraro@levendetalen.nl::75c1ccbd-a011-41e0-b490-2e9c3c83163a" providerId="AD" clId="Web-{52172643-2E2A-A0A6-5886-CEB04B2E87E6}" dt="2025-06-09T14:35:48.708" v="9" actId="1076"/>
        <pc:sldMkLst>
          <pc:docMk/>
          <pc:sldMk cId="0" sldId="265"/>
        </pc:sldMkLst>
        <pc:picChg chg="mod">
          <ac:chgData name="Mónica Lema Muraro" userId="S::monica.lema-muraro@levendetalen.nl::75c1ccbd-a011-41e0-b490-2e9c3c83163a" providerId="AD" clId="Web-{52172643-2E2A-A0A6-5886-CEB04B2E87E6}" dt="2025-06-09T14:35:47.099" v="8" actId="1076"/>
          <ac:picMkLst>
            <pc:docMk/>
            <pc:sldMk cId="0" sldId="265"/>
            <ac:picMk id="5" creationId="{DF0176B1-54CA-9582-17FC-818552FEE084}"/>
          </ac:picMkLst>
        </pc:picChg>
        <pc:picChg chg="mod">
          <ac:chgData name="Mónica Lema Muraro" userId="S::monica.lema-muraro@levendetalen.nl::75c1ccbd-a011-41e0-b490-2e9c3c83163a" providerId="AD" clId="Web-{52172643-2E2A-A0A6-5886-CEB04B2E87E6}" dt="2025-06-09T14:35:37.598" v="5" actId="1076"/>
          <ac:picMkLst>
            <pc:docMk/>
            <pc:sldMk cId="0" sldId="265"/>
            <ac:picMk id="131" creationId="{00000000-0000-0000-0000-000000000000}"/>
          </ac:picMkLst>
        </pc:picChg>
        <pc:picChg chg="mod">
          <ac:chgData name="Mónica Lema Muraro" userId="S::monica.lema-muraro@levendetalen.nl::75c1ccbd-a011-41e0-b490-2e9c3c83163a" providerId="AD" clId="Web-{52172643-2E2A-A0A6-5886-CEB04B2E87E6}" dt="2025-06-09T14:35:48.708" v="9" actId="1076"/>
          <ac:picMkLst>
            <pc:docMk/>
            <pc:sldMk cId="0" sldId="265"/>
            <ac:picMk id="132" creationId="{00000000-0000-0000-0000-000000000000}"/>
          </ac:picMkLst>
        </pc:picChg>
      </pc:sldChg>
      <pc:sldChg chg="modSp">
        <pc:chgData name="Mónica Lema Muraro" userId="S::monica.lema-muraro@levendetalen.nl::75c1ccbd-a011-41e0-b490-2e9c3c83163a" providerId="AD" clId="Web-{52172643-2E2A-A0A6-5886-CEB04B2E87E6}" dt="2025-06-09T14:34:52.300" v="1" actId="20577"/>
        <pc:sldMkLst>
          <pc:docMk/>
          <pc:sldMk cId="0" sldId="269"/>
        </pc:sldMkLst>
        <pc:spChg chg="mod">
          <ac:chgData name="Mónica Lema Muraro" userId="S::monica.lema-muraro@levendetalen.nl::75c1ccbd-a011-41e0-b490-2e9c3c83163a" providerId="AD" clId="Web-{52172643-2E2A-A0A6-5886-CEB04B2E87E6}" dt="2025-06-09T14:34:52.300" v="1" actId="20577"/>
          <ac:spMkLst>
            <pc:docMk/>
            <pc:sldMk cId="0" sldId="269"/>
            <ac:spMk id="160" creationId="{00000000-0000-0000-0000-000000000000}"/>
          </ac:spMkLst>
        </pc:spChg>
      </pc:sldChg>
    </pc:docChg>
  </pc:docChgLst>
  <pc:docChgLst>
    <pc:chgData name="Fernanda Martino" userId="S::fernanda.martino@levendetalen.nl::886c2b56-960c-40dc-b387-d52f6c540838" providerId="AD" clId="Web-{9099A5D0-8B39-D6C0-AAE0-3073FEDA55A1}"/>
    <pc:docChg chg="modSld">
      <pc:chgData name="Fernanda Martino" userId="S::fernanda.martino@levendetalen.nl::886c2b56-960c-40dc-b387-d52f6c540838" providerId="AD" clId="Web-{9099A5D0-8B39-D6C0-AAE0-3073FEDA55A1}" dt="2025-06-09T14:45:27.751" v="0" actId="1076"/>
      <pc:docMkLst>
        <pc:docMk/>
      </pc:docMkLst>
      <pc:sldChg chg="modSp">
        <pc:chgData name="Fernanda Martino" userId="S::fernanda.martino@levendetalen.nl::886c2b56-960c-40dc-b387-d52f6c540838" providerId="AD" clId="Web-{9099A5D0-8B39-D6C0-AAE0-3073FEDA55A1}" dt="2025-06-09T14:45:27.751" v="0" actId="1076"/>
        <pc:sldMkLst>
          <pc:docMk/>
          <pc:sldMk cId="0" sldId="260"/>
        </pc:sldMkLst>
        <pc:spChg chg="mod">
          <ac:chgData name="Fernanda Martino" userId="S::fernanda.martino@levendetalen.nl::886c2b56-960c-40dc-b387-d52f6c540838" providerId="AD" clId="Web-{9099A5D0-8B39-D6C0-AAE0-3073FEDA55A1}" dt="2025-06-09T14:45:27.751" v="0" actId="1076"/>
          <ac:spMkLst>
            <pc:docMk/>
            <pc:sldMk cId="0" sldId="260"/>
            <ac:spMk id="94"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5-05-23T11:01:30.297" idx="3">
    <p:pos x="5266" y="716"/>
    <p:text>incluir solo si finalmente decidimos añadir un vídeo</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lo.nl/thema/meer/actualisatie-kerndoelen-examenprogramma/actualisatie-examenprogramma/examenprogramma-moderne-vreemde-tal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lo.nl/thema/meer/actualisatie-kerndoelen-examenprogramma/actualisatie-examenprogramma/examenprogramma-moderne-vreemde-tale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lo.nl/thema/meer/actualisatie-kerndoelen-examenprogramma/actualisatie-examenprogramma/examenprogramma-moderne-vreemde-tal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kritico.nl/thema-s-idee%C3%ABn-vraagstukken"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kritico.nl/_files/ugd/670a0a_fa7375369f464a54b243fdee1746d855.pdf" TargetMode="External"/><Relationship Id="rId4" Type="http://schemas.openxmlformats.org/officeDocument/2006/relationships/hyperlink" Target="https://www.ru.nl/sites/default/files/2023-11/Hand-out%20Onderwerp%201.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lo.nl/thema/meer/actualisatie-kerndoelen-examenprogramma/actualisatie-examenprogramma/examenprogramma-moderne-vreemde-tal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lo.nl/thema/meer/actualisatie-kerndoelen-examenprogramma/actualisatie-examenprogramma/examenprogramma-moderne-vreemde-tal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lo.nl/thema/meer/actualisatie-kerndoelen-examenprogramma/actualisatie-examenprogramma/examenprogramma-moderne-vreemde-tal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28600" algn="l" rtl="0">
              <a:lnSpc>
                <a:spcPct val="115000"/>
              </a:lnSpc>
              <a:spcBef>
                <a:spcPts val="2400"/>
              </a:spcBef>
              <a:spcAft>
                <a:spcPts val="0"/>
              </a:spcAft>
              <a:buClr>
                <a:srgbClr val="303030"/>
              </a:buClr>
              <a:buSzPts val="1350"/>
              <a:buFont typeface="Open Sans"/>
              <a:buNone/>
            </a:pPr>
            <a:r>
              <a:rPr lang="es" sz="1350">
                <a:solidFill>
                  <a:srgbClr val="303030"/>
                </a:solidFill>
                <a:latin typeface="Open Sans"/>
                <a:ea typeface="Open Sans"/>
                <a:cs typeface="Open Sans"/>
                <a:sym typeface="Open Sans"/>
              </a:rPr>
              <a:t>De docent (Spaans) kan deze powerpoint tijdens de les projecteren ter oriëntatie op een PWS onderwerpkeuze. De docent (ELE) als goede ambassadeur</a:t>
            </a:r>
          </a:p>
          <a:p>
            <a:pPr marL="457200" lvl="0" indent="-228600" algn="l" rtl="0">
              <a:lnSpc>
                <a:spcPct val="115000"/>
              </a:lnSpc>
              <a:spcBef>
                <a:spcPts val="2400"/>
              </a:spcBef>
              <a:spcAft>
                <a:spcPts val="0"/>
              </a:spcAft>
              <a:buClr>
                <a:srgbClr val="303030"/>
              </a:buClr>
              <a:buSzPts val="1350"/>
              <a:buFont typeface="Open Sans"/>
              <a:buNone/>
            </a:pPr>
            <a:r>
              <a:rPr lang="es" sz="1350">
                <a:solidFill>
                  <a:srgbClr val="303030"/>
                </a:solidFill>
                <a:latin typeface="Open Sans"/>
                <a:ea typeface="Open Sans"/>
                <a:cs typeface="Open Sans"/>
                <a:sym typeface="Open Sans"/>
              </a:rPr>
              <a:t>promoot hij/zij het vak Spaans door interessante voorbeelden te geven en hiermee ook indirect een mogelijk boost aan vervolgopleidingen binnen</a:t>
            </a:r>
          </a:p>
          <a:p>
            <a:pPr marL="457200" lvl="0" indent="-228600" algn="l" rtl="0">
              <a:lnSpc>
                <a:spcPct val="115000"/>
              </a:lnSpc>
              <a:spcBef>
                <a:spcPts val="2400"/>
              </a:spcBef>
              <a:spcAft>
                <a:spcPts val="0"/>
              </a:spcAft>
              <a:buClr>
                <a:srgbClr val="303030"/>
              </a:buClr>
              <a:buSzPts val="1350"/>
              <a:buFont typeface="Open Sans"/>
              <a:buNone/>
            </a:pPr>
            <a:r>
              <a:rPr lang="es" sz="1350">
                <a:solidFill>
                  <a:srgbClr val="303030"/>
                </a:solidFill>
                <a:latin typeface="Open Sans"/>
                <a:ea typeface="Open Sans"/>
                <a:cs typeface="Open Sans"/>
                <a:sym typeface="Open Sans"/>
              </a:rPr>
              <a:t>talenonderwijs te geven. </a:t>
            </a:r>
          </a:p>
          <a:p>
            <a:pPr marL="457200" lvl="0" indent="-228600" algn="l" rtl="0">
              <a:lnSpc>
                <a:spcPct val="115000"/>
              </a:lnSpc>
              <a:spcBef>
                <a:spcPts val="2400"/>
              </a:spcBef>
              <a:spcAft>
                <a:spcPts val="0"/>
              </a:spcAft>
              <a:buClr>
                <a:srgbClr val="303030"/>
              </a:buClr>
              <a:buSzPts val="1350"/>
              <a:buFont typeface="Open Sans"/>
              <a:buNone/>
            </a:pPr>
            <a:r>
              <a:rPr lang="es" sz="1350">
                <a:solidFill>
                  <a:srgbClr val="303030"/>
                </a:solidFill>
                <a:latin typeface="Open Sans"/>
                <a:ea typeface="Open Sans"/>
                <a:cs typeface="Open Sans"/>
                <a:sym typeface="Open Sans"/>
              </a:rPr>
              <a:t>Instructie: onzichtbaar maken voor leerlingen</a:t>
            </a:r>
            <a:endParaRPr sz="1350">
              <a:solidFill>
                <a:srgbClr val="303030"/>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12565476-9A1D-9876-A41B-B4B7953F37C1}"/>
            </a:ext>
          </a:extLst>
        </p:cNvPr>
        <p:cNvGrpSpPr/>
        <p:nvPr/>
      </p:nvGrpSpPr>
      <p:grpSpPr>
        <a:xfrm>
          <a:off x="0" y="0"/>
          <a:ext cx="0" cy="0"/>
          <a:chOff x="0" y="0"/>
          <a:chExt cx="0" cy="0"/>
        </a:xfrm>
      </p:grpSpPr>
      <p:sp>
        <p:nvSpPr>
          <p:cNvPr id="125" name="Google Shape;125;g355a61f5448_5_146:notes">
            <a:extLst>
              <a:ext uri="{FF2B5EF4-FFF2-40B4-BE49-F238E27FC236}">
                <a16:creationId xmlns:a16="http://schemas.microsoft.com/office/drawing/2014/main" id="{D4857471-2C0B-2846-0ECE-B0C9742CCC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5a61f5448_5_146:notes">
            <a:extLst>
              <a:ext uri="{FF2B5EF4-FFF2-40B4-BE49-F238E27FC236}">
                <a16:creationId xmlns:a16="http://schemas.microsoft.com/office/drawing/2014/main" id="{BE33BE38-C982-20A8-CB36-7995914311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100" b="1">
                <a:solidFill>
                  <a:srgbClr val="000000"/>
                </a:solidFill>
                <a:highlight>
                  <a:srgbClr val="FFFFFF"/>
                </a:highlight>
                <a:latin typeface="Arial"/>
                <a:ea typeface="Arial"/>
                <a:cs typeface="Arial"/>
                <a:sym typeface="Arial"/>
              </a:rPr>
              <a:t>Introductie: </a:t>
            </a:r>
            <a:r>
              <a:rPr lang="nl-NL" sz="1100" b="0">
                <a:solidFill>
                  <a:srgbClr val="000000"/>
                </a:solidFill>
                <a:highlight>
                  <a:srgbClr val="FFFFFF"/>
                </a:highlight>
                <a:latin typeface="Arial"/>
                <a:ea typeface="Arial"/>
                <a:cs typeface="Arial"/>
                <a:sym typeface="Arial"/>
              </a:rPr>
              <a:t>als je een MBO, HBO of universitaire opleiding wil gaan volgen, meer talen kennen is altijd is welkom! Bij sommige opleidingen zit al in het vakkenpakket en je hoeft niet meer vanaf niveau nul te beginnen, bijvoorbeeld bij Luchtvaart of Toerisme. Er zijn ook veel wetenschappelijke opleidingen in Nederland waar je over de taal, maar ook culturele of politieke aspecten gestudeerd kunnen worden. </a:t>
            </a:r>
          </a:p>
          <a:p>
            <a:pPr marL="0" lvl="0" indent="0" algn="l" rtl="0">
              <a:spcBef>
                <a:spcPts val="0"/>
              </a:spcBef>
              <a:spcAft>
                <a:spcPts val="0"/>
              </a:spcAft>
              <a:buNone/>
            </a:pPr>
            <a:endParaRPr lang="nl-NL" sz="1100" b="1">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r>
              <a:rPr lang="nl-NL" b="1"/>
              <a:t>Product: </a:t>
            </a:r>
            <a:r>
              <a:rPr lang="nl-NL" sz="1100">
                <a:solidFill>
                  <a:srgbClr val="000000"/>
                </a:solidFill>
                <a:highlight>
                  <a:srgbClr val="FFFFFF"/>
                </a:highlight>
                <a:latin typeface="Arial"/>
                <a:ea typeface="Arial"/>
                <a:cs typeface="Arial"/>
                <a:sym typeface="Arial"/>
              </a:rPr>
              <a:t>een (interactieve digitale) </a:t>
            </a:r>
            <a:r>
              <a:rPr lang="nl-NL" sz="1100" i="0">
                <a:solidFill>
                  <a:srgbClr val="000000"/>
                </a:solidFill>
                <a:highlight>
                  <a:srgbClr val="FFFFFF"/>
                </a:highlight>
                <a:latin typeface="Arial"/>
                <a:ea typeface="Arial"/>
                <a:cs typeface="Arial"/>
                <a:sym typeface="Arial"/>
              </a:rPr>
              <a:t>infografie</a:t>
            </a:r>
            <a:r>
              <a:rPr lang="nl-NL" sz="1100">
                <a:solidFill>
                  <a:srgbClr val="000000"/>
                </a:solidFill>
                <a:highlight>
                  <a:srgbClr val="FFFFFF"/>
                </a:highlight>
                <a:latin typeface="Arial"/>
                <a:ea typeface="Arial"/>
                <a:cs typeface="Arial"/>
                <a:sym typeface="Arial"/>
              </a:rPr>
              <a:t> creëren waar je in kaart brengt de verschillende opleidingen waar je Spaans verder kan leren of (</a:t>
            </a:r>
            <a:r>
              <a:rPr lang="nl-NL" sz="1100" err="1">
                <a:solidFill>
                  <a:srgbClr val="000000"/>
                </a:solidFill>
                <a:highlight>
                  <a:srgbClr val="FFFFFF"/>
                </a:highlight>
                <a:latin typeface="Arial"/>
                <a:ea typeface="Arial"/>
                <a:cs typeface="Arial"/>
                <a:sym typeface="Arial"/>
              </a:rPr>
              <a:t>be</a:t>
            </a:r>
            <a:r>
              <a:rPr lang="nl-NL" sz="1100">
                <a:solidFill>
                  <a:srgbClr val="000000"/>
                </a:solidFill>
                <a:highlight>
                  <a:srgbClr val="FFFFFF"/>
                </a:highlight>
                <a:latin typeface="Arial"/>
                <a:ea typeface="Arial"/>
                <a:cs typeface="Arial"/>
                <a:sym typeface="Arial"/>
              </a:rPr>
              <a:t>)studeren.</a:t>
            </a:r>
          </a:p>
          <a:p>
            <a:pPr marL="0" lvl="0" indent="0" algn="l" rtl="0">
              <a:spcBef>
                <a:spcPts val="0"/>
              </a:spcBef>
              <a:spcAft>
                <a:spcPts val="0"/>
              </a:spcAft>
              <a:buNone/>
            </a:pPr>
            <a:endParaRPr lang="nl-NL" sz="1100">
              <a:solidFill>
                <a:srgbClr val="000000"/>
              </a:solidFill>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b="1">
                <a:solidFill>
                  <a:srgbClr val="000000"/>
                </a:solidFill>
                <a:highlight>
                  <a:srgbClr val="FFFFFF"/>
                </a:highlight>
                <a:latin typeface="Arial"/>
                <a:ea typeface="Arial"/>
                <a:cs typeface="Arial"/>
                <a:sym typeface="Arial"/>
              </a:rPr>
              <a:t>Koppeling maken aan domein B</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a:solidFill>
                  <a:srgbClr val="000000"/>
                </a:solidFill>
                <a:highlight>
                  <a:srgbClr val="FFFFFF"/>
                </a:highlight>
                <a:latin typeface="Arial"/>
                <a:ea typeface="Arial"/>
                <a:cs typeface="Arial"/>
                <a:sym typeface="Arial"/>
              </a:rPr>
              <a:t>Bron: </a:t>
            </a:r>
            <a:r>
              <a:rPr lang="nl-NL" sz="1100" u="sng">
                <a:solidFill>
                  <a:schemeClr val="hlink"/>
                </a:solidFill>
                <a:latin typeface="Arial"/>
                <a:ea typeface="Arial"/>
                <a:cs typeface="Arial"/>
                <a:sym typeface="Arial"/>
                <a:hlinkClick r:id="rId3"/>
              </a:rPr>
              <a:t>Examenprogramma's moderne vreemde talen - SLO</a:t>
            </a:r>
            <a:endParaRPr lang="nl-NL" sz="110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66921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770d557af_4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770d557af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28600" algn="l" defTabSz="914400" rtl="0" eaLnBrk="1" fontAlgn="auto" latinLnBrk="0" hangingPunct="1">
              <a:lnSpc>
                <a:spcPct val="115000"/>
              </a:lnSpc>
              <a:spcBef>
                <a:spcPts val="2400"/>
              </a:spcBef>
              <a:spcAft>
                <a:spcPts val="0"/>
              </a:spcAft>
              <a:buClr>
                <a:srgbClr val="303030"/>
              </a:buClr>
              <a:buSzPts val="1350"/>
              <a:buFont typeface="Open Sans"/>
              <a:buNone/>
              <a:tabLst/>
              <a:defRPr/>
            </a:pPr>
            <a:r>
              <a:rPr lang="nl-NL" sz="1400" b="1">
                <a:solidFill>
                  <a:srgbClr val="000000"/>
                </a:solidFill>
                <a:highlight>
                  <a:srgbClr val="FFFFFF"/>
                </a:highlight>
                <a:latin typeface="Arial"/>
                <a:ea typeface="Arial"/>
                <a:cs typeface="Arial"/>
                <a:sym typeface="Arial"/>
              </a:rPr>
              <a:t>Introductie: </a:t>
            </a:r>
            <a:r>
              <a:rPr lang="nl-NL" sz="1400" b="0">
                <a:solidFill>
                  <a:srgbClr val="000000"/>
                </a:solidFill>
                <a:highlight>
                  <a:srgbClr val="FFFFFF"/>
                </a:highlight>
                <a:latin typeface="Arial"/>
                <a:ea typeface="Arial"/>
                <a:cs typeface="Arial"/>
                <a:sym typeface="Arial"/>
              </a:rPr>
              <a:t>ontmoet Spaanstalige mensen die in Nederland wonen om meer te komen weten over </a:t>
            </a:r>
            <a:r>
              <a:rPr lang="nl-NL" sz="1400" b="0">
                <a:solidFill>
                  <a:srgbClr val="303030"/>
                </a:solidFill>
              </a:rPr>
              <a:t>bepaalde normen, overtuigingen en gewoonten van de cultuur in hun land. Je zou bijvoorbeeld kunnen focussen op de </a:t>
            </a:r>
            <a:r>
              <a:rPr lang="nl-NL" sz="1400">
                <a:solidFill>
                  <a:srgbClr val="000000"/>
                </a:solidFill>
                <a:highlight>
                  <a:srgbClr val="FFFFFF"/>
                </a:highlight>
                <a:latin typeface="Arial"/>
                <a:ea typeface="Arial"/>
                <a:cs typeface="Arial"/>
                <a:sym typeface="Arial"/>
              </a:rPr>
              <a:t>verschillende religieuze activiteiten (</a:t>
            </a:r>
            <a:r>
              <a:rPr lang="nl-NL" sz="1400" err="1">
                <a:solidFill>
                  <a:srgbClr val="000000"/>
                </a:solidFill>
                <a:highlight>
                  <a:srgbClr val="FFFFFF"/>
                </a:highlight>
                <a:latin typeface="Arial"/>
                <a:ea typeface="Arial"/>
                <a:cs typeface="Arial"/>
                <a:sym typeface="Arial"/>
              </a:rPr>
              <a:t>boda</a:t>
            </a:r>
            <a:r>
              <a:rPr lang="nl-NL" sz="1400">
                <a:solidFill>
                  <a:srgbClr val="000000"/>
                </a:solidFill>
                <a:highlight>
                  <a:srgbClr val="FFFFFF"/>
                </a:highlight>
                <a:latin typeface="Arial"/>
                <a:ea typeface="Arial"/>
                <a:cs typeface="Arial"/>
                <a:sym typeface="Arial"/>
              </a:rPr>
              <a:t>, </a:t>
            </a:r>
            <a:r>
              <a:rPr lang="nl-NL" sz="1400" err="1">
                <a:solidFill>
                  <a:srgbClr val="000000"/>
                </a:solidFill>
                <a:highlight>
                  <a:srgbClr val="FFFFFF"/>
                </a:highlight>
                <a:latin typeface="Arial"/>
                <a:ea typeface="Arial"/>
                <a:cs typeface="Arial"/>
                <a:sym typeface="Arial"/>
              </a:rPr>
              <a:t>bautizo</a:t>
            </a:r>
            <a:r>
              <a:rPr lang="nl-NL" sz="1400">
                <a:solidFill>
                  <a:srgbClr val="000000"/>
                </a:solidFill>
                <a:highlight>
                  <a:srgbClr val="FFFFFF"/>
                </a:highlight>
                <a:latin typeface="Arial"/>
                <a:ea typeface="Arial"/>
                <a:cs typeface="Arial"/>
                <a:sym typeface="Arial"/>
              </a:rPr>
              <a:t>, </a:t>
            </a:r>
            <a:r>
              <a:rPr lang="nl-NL" sz="1400" err="1">
                <a:solidFill>
                  <a:srgbClr val="000000"/>
                </a:solidFill>
                <a:highlight>
                  <a:srgbClr val="FFFFFF"/>
                </a:highlight>
                <a:latin typeface="Arial"/>
                <a:ea typeface="Arial"/>
                <a:cs typeface="Arial"/>
                <a:sym typeface="Arial"/>
              </a:rPr>
              <a:t>comunión</a:t>
            </a:r>
            <a:r>
              <a:rPr lang="nl-NL" sz="1400">
                <a:solidFill>
                  <a:srgbClr val="000000"/>
                </a:solidFill>
                <a:highlight>
                  <a:srgbClr val="FFFFFF"/>
                </a:highlight>
                <a:latin typeface="Arial"/>
                <a:ea typeface="Arial"/>
                <a:cs typeface="Arial"/>
                <a:sym typeface="Arial"/>
              </a:rPr>
              <a:t> o </a:t>
            </a:r>
            <a:r>
              <a:rPr lang="nl-NL" sz="1400" err="1">
                <a:solidFill>
                  <a:srgbClr val="000000"/>
                </a:solidFill>
                <a:highlight>
                  <a:srgbClr val="FFFFFF"/>
                </a:highlight>
                <a:latin typeface="Arial"/>
                <a:ea typeface="Arial"/>
                <a:cs typeface="Arial"/>
                <a:sym typeface="Arial"/>
              </a:rPr>
              <a:t>quinceañera</a:t>
            </a:r>
            <a:r>
              <a:rPr lang="nl-NL" sz="1400">
                <a:solidFill>
                  <a:srgbClr val="000000"/>
                </a:solidFill>
                <a:highlight>
                  <a:srgbClr val="FFFFFF"/>
                </a:highlight>
                <a:latin typeface="Arial"/>
                <a:ea typeface="Arial"/>
                <a:cs typeface="Arial"/>
                <a:sym typeface="Arial"/>
              </a:rPr>
              <a:t>) om de actuele waarde van geloof te onderzoeken. </a:t>
            </a:r>
            <a:endParaRPr lang="nl-NL" sz="1400" b="0">
              <a:solidFill>
                <a:srgbClr val="303030"/>
              </a:solidFill>
            </a:endParaRPr>
          </a:p>
          <a:p>
            <a:pPr marL="457200" marR="0" lvl="0" indent="-228600" algn="l" defTabSz="914400" rtl="0" eaLnBrk="1" fontAlgn="auto" latinLnBrk="0" hangingPunct="1">
              <a:lnSpc>
                <a:spcPct val="115000"/>
              </a:lnSpc>
              <a:spcBef>
                <a:spcPts val="2400"/>
              </a:spcBef>
              <a:spcAft>
                <a:spcPts val="0"/>
              </a:spcAft>
              <a:buClr>
                <a:srgbClr val="303030"/>
              </a:buClr>
              <a:buSzPts val="1350"/>
              <a:buFont typeface="Open Sans"/>
              <a:buNone/>
              <a:tabLst/>
              <a:defRPr/>
            </a:pPr>
            <a:endParaRPr lang="nl-NL" sz="1400" b="1">
              <a:solidFill>
                <a:srgbClr val="000000"/>
              </a:solidFill>
              <a:highlight>
                <a:srgbClr val="FFFFFF"/>
              </a:highlight>
              <a:latin typeface="Arial"/>
              <a:ea typeface="Arial"/>
              <a:cs typeface="Arial"/>
              <a:sym typeface="Arial"/>
            </a:endParaRPr>
          </a:p>
          <a:p>
            <a:pPr marL="457200" marR="0" lvl="0" indent="-228600" algn="l" defTabSz="914400" rtl="0" eaLnBrk="1" fontAlgn="auto" latinLnBrk="0" hangingPunct="1">
              <a:lnSpc>
                <a:spcPct val="115000"/>
              </a:lnSpc>
              <a:spcBef>
                <a:spcPts val="2400"/>
              </a:spcBef>
              <a:spcAft>
                <a:spcPts val="0"/>
              </a:spcAft>
              <a:buClr>
                <a:srgbClr val="303030"/>
              </a:buClr>
              <a:buSzPts val="1350"/>
              <a:buFont typeface="Open Sans"/>
              <a:buNone/>
              <a:tabLst/>
              <a:defRPr/>
            </a:pPr>
            <a:r>
              <a:rPr lang="nl-NL" sz="1400" b="1">
                <a:solidFill>
                  <a:srgbClr val="000000"/>
                </a:solidFill>
                <a:highlight>
                  <a:srgbClr val="FFFFFF"/>
                </a:highlight>
                <a:latin typeface="Arial"/>
                <a:ea typeface="Arial"/>
                <a:cs typeface="Arial"/>
                <a:sym typeface="Arial"/>
              </a:rPr>
              <a:t>Product: </a:t>
            </a:r>
            <a:r>
              <a:rPr lang="nl-NL" sz="1400">
                <a:solidFill>
                  <a:srgbClr val="000000"/>
                </a:solidFill>
                <a:highlight>
                  <a:srgbClr val="FFFFFF"/>
                </a:highlight>
                <a:latin typeface="Arial"/>
                <a:ea typeface="Arial"/>
                <a:cs typeface="Arial"/>
                <a:sym typeface="Arial"/>
              </a:rPr>
              <a:t>Een digitale fotoalbum van contrasten tijdens feesten creëren en analyses doen naar deze culturele perspectieven.</a:t>
            </a:r>
            <a:endParaRPr lang="nl-NL" sz="1400" b="0">
              <a:solidFill>
                <a:srgbClr val="000000"/>
              </a:solidFill>
              <a:highlight>
                <a:srgbClr val="FFFFFF"/>
              </a:highlight>
              <a:latin typeface="Arial"/>
              <a:ea typeface="Arial"/>
              <a:cs typeface="Arial"/>
              <a:sym typeface="Arial"/>
            </a:endParaRPr>
          </a:p>
          <a:p>
            <a:pPr marL="457200" marR="0" lvl="0" indent="-228600" algn="l" defTabSz="914400" rtl="0" eaLnBrk="1" fontAlgn="auto" latinLnBrk="0" hangingPunct="1">
              <a:lnSpc>
                <a:spcPct val="115000"/>
              </a:lnSpc>
              <a:spcBef>
                <a:spcPts val="2400"/>
              </a:spcBef>
              <a:spcAft>
                <a:spcPts val="0"/>
              </a:spcAft>
              <a:buClr>
                <a:srgbClr val="303030"/>
              </a:buClr>
              <a:buSzPts val="1350"/>
              <a:buFont typeface="Open Sans"/>
              <a:buNone/>
              <a:tabLst/>
              <a:defRPr/>
            </a:pPr>
            <a:endParaRPr lang="nl-NL" sz="1100" b="1">
              <a:solidFill>
                <a:srgbClr val="000000"/>
              </a:solidFill>
              <a:highlight>
                <a:srgbClr val="FFFFFF"/>
              </a:highlight>
              <a:latin typeface="Arial"/>
              <a:ea typeface="Arial"/>
              <a:cs typeface="Arial"/>
              <a:sym typeface="Arial"/>
            </a:endParaRPr>
          </a:p>
          <a:p>
            <a:pPr marL="457200" marR="0" lvl="0" indent="-228600" algn="l" defTabSz="914400" rtl="0" eaLnBrk="1" fontAlgn="auto" latinLnBrk="0" hangingPunct="1">
              <a:lnSpc>
                <a:spcPct val="115000"/>
              </a:lnSpc>
              <a:spcBef>
                <a:spcPts val="2400"/>
              </a:spcBef>
              <a:spcAft>
                <a:spcPts val="0"/>
              </a:spcAft>
              <a:buClr>
                <a:srgbClr val="303030"/>
              </a:buClr>
              <a:buSzPts val="1350"/>
              <a:buFont typeface="Open Sans"/>
              <a:buNone/>
              <a:tabLst/>
              <a:defRPr/>
            </a:pPr>
            <a:r>
              <a:rPr lang="nl-NL" sz="1100" b="1">
                <a:solidFill>
                  <a:srgbClr val="000000"/>
                </a:solidFill>
                <a:highlight>
                  <a:srgbClr val="FFFFFF"/>
                </a:highlight>
                <a:latin typeface="Arial"/>
                <a:ea typeface="Arial"/>
                <a:cs typeface="Arial"/>
                <a:sym typeface="Arial"/>
              </a:rPr>
              <a:t>Koppeling maken aan domein B (ET18)</a:t>
            </a:r>
          </a:p>
          <a:p>
            <a:pPr marL="457200" marR="0" lvl="0" indent="-228600" algn="l" defTabSz="914400" rtl="0" eaLnBrk="1" fontAlgn="auto" latinLnBrk="0" hangingPunct="1">
              <a:lnSpc>
                <a:spcPct val="115000"/>
              </a:lnSpc>
              <a:spcBef>
                <a:spcPts val="2400"/>
              </a:spcBef>
              <a:spcAft>
                <a:spcPts val="0"/>
              </a:spcAft>
              <a:buClr>
                <a:srgbClr val="303030"/>
              </a:buClr>
              <a:buSzPts val="1350"/>
              <a:buFont typeface="Open Sans"/>
              <a:buNone/>
              <a:tabLst/>
              <a:defRPr/>
            </a:pPr>
            <a:r>
              <a:rPr lang="nl-NL" sz="1100">
                <a:solidFill>
                  <a:srgbClr val="000000"/>
                </a:solidFill>
                <a:highlight>
                  <a:srgbClr val="FFFFFF"/>
                </a:highlight>
                <a:latin typeface="Arial"/>
                <a:ea typeface="Arial"/>
                <a:cs typeface="Arial"/>
                <a:sym typeface="Arial"/>
              </a:rPr>
              <a:t>Bron: </a:t>
            </a:r>
            <a:r>
              <a:rPr lang="nl-NL" sz="1100" u="sng">
                <a:solidFill>
                  <a:schemeClr val="hlink"/>
                </a:solidFill>
                <a:latin typeface="Arial"/>
                <a:ea typeface="Arial"/>
                <a:cs typeface="Arial"/>
                <a:sym typeface="Arial"/>
                <a:hlinkClick r:id="rId3"/>
              </a:rPr>
              <a:t>Examenprogramma's moderne vreemde talen – SLO</a:t>
            </a:r>
            <a:endParaRPr lang="nl-NL" sz="1100" u="sng">
              <a:solidFill>
                <a:schemeClr val="hlink"/>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8bd3716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8bd3716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100" b="1">
                <a:solidFill>
                  <a:srgbClr val="000000"/>
                </a:solidFill>
                <a:highlight>
                  <a:srgbClr val="FFFFFF"/>
                </a:highlight>
                <a:latin typeface="Arial"/>
                <a:ea typeface="Arial"/>
                <a:cs typeface="Arial"/>
                <a:sym typeface="Arial"/>
              </a:rPr>
              <a:t>Introductie: </a:t>
            </a:r>
            <a:r>
              <a:rPr lang="nl-NL" sz="1100" b="0">
                <a:solidFill>
                  <a:srgbClr val="000000"/>
                </a:solidFill>
                <a:highlight>
                  <a:srgbClr val="FFFFFF"/>
                </a:highlight>
                <a:latin typeface="Arial"/>
                <a:ea typeface="Arial"/>
                <a:cs typeface="Arial"/>
                <a:sym typeface="Arial"/>
              </a:rPr>
              <a:t>g</a:t>
            </a:r>
            <a:r>
              <a:rPr lang="nl-NL" sz="1100">
                <a:solidFill>
                  <a:srgbClr val="000000"/>
                </a:solidFill>
                <a:highlight>
                  <a:srgbClr val="FFFFFF"/>
                </a:highlight>
                <a:latin typeface="Arial"/>
                <a:ea typeface="Arial"/>
                <a:cs typeface="Arial"/>
                <a:sym typeface="Arial"/>
              </a:rPr>
              <a:t>edurende een verblijft in een Spaanstalig onder begeleiding van je docent ga je Spaanse middelbare school bezoeken. Hier ga op zoek naar verschillen en overeenkomsten tussen onze culturen. Je voert gesprekken met de leerlingen, de conciërge of de schooldirecteur om meer te ontdekken over het door jou gekozen onderwerp, bijvoorbeeld: sporten, muziek, economie, milieu, schoolsystemen, …enz.</a:t>
            </a:r>
          </a:p>
          <a:p>
            <a:pPr marL="0" lvl="0" indent="0" algn="l" rtl="0">
              <a:spcBef>
                <a:spcPts val="0"/>
              </a:spcBef>
              <a:spcAft>
                <a:spcPts val="0"/>
              </a:spcAft>
              <a:buNone/>
            </a:pPr>
            <a:endParaRPr lang="nl-NL" sz="1100">
              <a:solidFill>
                <a:srgbClr val="000000"/>
              </a:solidFill>
              <a:highlight>
                <a:srgbClr val="FFFFFF"/>
              </a:highlight>
              <a:latin typeface="Arial"/>
              <a:cs typeface="Arial"/>
              <a:sym typeface="Arial"/>
            </a:endParaRPr>
          </a:p>
          <a:p>
            <a:pPr marL="0" lvl="0" indent="0" algn="l" rtl="0">
              <a:spcBef>
                <a:spcPts val="0"/>
              </a:spcBef>
              <a:spcAft>
                <a:spcPts val="0"/>
              </a:spcAft>
              <a:buNone/>
            </a:pPr>
            <a:r>
              <a:rPr lang="nl-NL" sz="1100" b="1">
                <a:solidFill>
                  <a:srgbClr val="000000"/>
                </a:solidFill>
                <a:highlight>
                  <a:srgbClr val="FFFFFF"/>
                </a:highlight>
                <a:latin typeface="Arial"/>
                <a:ea typeface="Arial"/>
                <a:cs typeface="Arial"/>
                <a:sym typeface="Arial"/>
              </a:rPr>
              <a:t>Product: </a:t>
            </a:r>
            <a:r>
              <a:rPr lang="nl-NL" sz="1100" b="0">
                <a:solidFill>
                  <a:srgbClr val="000000"/>
                </a:solidFill>
                <a:highlight>
                  <a:srgbClr val="FFFFFF"/>
                </a:highlight>
                <a:latin typeface="Arial"/>
                <a:ea typeface="Arial"/>
                <a:cs typeface="Arial"/>
                <a:sym typeface="Arial"/>
              </a:rPr>
              <a:t>een filmpje maken over het dagelijks leven van een leeftijdgenoot in Spanje.</a:t>
            </a:r>
          </a:p>
          <a:p>
            <a:pPr marL="0" lvl="0" indent="0" algn="l" rtl="0">
              <a:spcBef>
                <a:spcPts val="0"/>
              </a:spcBef>
              <a:spcAft>
                <a:spcPts val="0"/>
              </a:spcAft>
              <a:buNone/>
            </a:pPr>
            <a:endParaRPr lang="nl-NL" sz="1100" b="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r>
              <a:rPr lang="nl-NL" sz="1100" b="1">
                <a:solidFill>
                  <a:srgbClr val="000000"/>
                </a:solidFill>
                <a:highlight>
                  <a:srgbClr val="FFFFFF"/>
                </a:highlight>
                <a:latin typeface="Arial"/>
                <a:ea typeface="Arial"/>
                <a:cs typeface="Arial"/>
                <a:sym typeface="Arial"/>
              </a:rPr>
              <a:t>Koppeling maken aan domein A, B en C</a:t>
            </a:r>
          </a:p>
          <a:p>
            <a:pPr marL="0" lvl="0" indent="0" algn="l" rtl="0">
              <a:spcBef>
                <a:spcPts val="0"/>
              </a:spcBef>
              <a:spcAft>
                <a:spcPts val="0"/>
              </a:spcAft>
              <a:buNone/>
            </a:pPr>
            <a:r>
              <a:rPr lang="nl-NL" sz="1100">
                <a:solidFill>
                  <a:srgbClr val="000000"/>
                </a:solidFill>
                <a:highlight>
                  <a:srgbClr val="FFFFFF"/>
                </a:highlight>
                <a:latin typeface="Arial"/>
                <a:ea typeface="Arial"/>
                <a:cs typeface="Arial"/>
                <a:sym typeface="Arial"/>
              </a:rPr>
              <a:t>Bron: </a:t>
            </a:r>
            <a:r>
              <a:rPr lang="nl-NL" sz="1100" u="sng">
                <a:solidFill>
                  <a:schemeClr val="hlink"/>
                </a:solidFill>
                <a:latin typeface="Arial"/>
                <a:ea typeface="Arial"/>
                <a:cs typeface="Arial"/>
                <a:sym typeface="Arial"/>
                <a:hlinkClick r:id="rId3"/>
              </a:rPr>
              <a:t>Examenprogramma's moderne vreemde talen – SLO</a:t>
            </a:r>
            <a:endParaRPr lang="nl-NL" sz="1100" u="sng">
              <a:solidFill>
                <a:schemeClr val="hlink"/>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55a61f5448_5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55a61f5448_5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55a61f5448_5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55a61f5448_5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640235D8-2F6D-5E4C-F4FD-FA71EE048934}"/>
            </a:ext>
          </a:extLst>
        </p:cNvPr>
        <p:cNvGrpSpPr/>
        <p:nvPr/>
      </p:nvGrpSpPr>
      <p:grpSpPr>
        <a:xfrm>
          <a:off x="0" y="0"/>
          <a:ext cx="0" cy="0"/>
          <a:chOff x="0" y="0"/>
          <a:chExt cx="0" cy="0"/>
        </a:xfrm>
      </p:grpSpPr>
      <p:sp>
        <p:nvSpPr>
          <p:cNvPr id="156" name="Google Shape;156;g355a61f5448_5_158:notes">
            <a:extLst>
              <a:ext uri="{FF2B5EF4-FFF2-40B4-BE49-F238E27FC236}">
                <a16:creationId xmlns:a16="http://schemas.microsoft.com/office/drawing/2014/main" id="{DD9F8386-17ED-B933-0C87-9EFCA61C09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55a61f5448_5_158:notes">
            <a:extLst>
              <a:ext uri="{FF2B5EF4-FFF2-40B4-BE49-F238E27FC236}">
                <a16:creationId xmlns:a16="http://schemas.microsoft.com/office/drawing/2014/main" id="{1218AE16-731D-5A80-B41F-ACFCF2BC71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8682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4F9DC8B4-9E12-0FFB-43F4-F052ADC3E1BD}"/>
            </a:ext>
          </a:extLst>
        </p:cNvPr>
        <p:cNvGrpSpPr/>
        <p:nvPr/>
      </p:nvGrpSpPr>
      <p:grpSpPr>
        <a:xfrm>
          <a:off x="0" y="0"/>
          <a:ext cx="0" cy="0"/>
          <a:chOff x="0" y="0"/>
          <a:chExt cx="0" cy="0"/>
        </a:xfrm>
      </p:grpSpPr>
      <p:sp>
        <p:nvSpPr>
          <p:cNvPr id="77" name="Google Shape;77;g35770d557af_4_6:notes">
            <a:extLst>
              <a:ext uri="{FF2B5EF4-FFF2-40B4-BE49-F238E27FC236}">
                <a16:creationId xmlns:a16="http://schemas.microsoft.com/office/drawing/2014/main" id="{AEDC0AAA-8750-DC27-50D2-37A4050273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770d557af_4_6:notes">
            <a:extLst>
              <a:ext uri="{FF2B5EF4-FFF2-40B4-BE49-F238E27FC236}">
                <a16:creationId xmlns:a16="http://schemas.microsoft.com/office/drawing/2014/main" id="{1FE5A233-5D9D-DF9B-BBAE-DA559EE42F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28600" algn="l" rtl="0">
              <a:spcBef>
                <a:spcPts val="0"/>
              </a:spcBef>
              <a:spcAft>
                <a:spcPts val="0"/>
              </a:spcAft>
              <a:buClr>
                <a:srgbClr val="303030"/>
              </a:buClr>
              <a:buSzPts val="1350"/>
              <a:buFont typeface="Open Sans"/>
              <a:buNone/>
            </a:pPr>
            <a:endParaRPr>
              <a:solidFill>
                <a:schemeClr val="dk1"/>
              </a:solidFill>
            </a:endParaRPr>
          </a:p>
          <a:p>
            <a:pPr marL="457200" lvl="0" indent="-228600" algn="l" rtl="0">
              <a:spcBef>
                <a:spcPts val="0"/>
              </a:spcBef>
              <a:spcAft>
                <a:spcPts val="0"/>
              </a:spcAft>
              <a:buClr>
                <a:srgbClr val="303030"/>
              </a:buClr>
              <a:buSzPts val="1350"/>
              <a:buFont typeface="Open Sans"/>
              <a:buNone/>
            </a:pPr>
            <a:endParaRPr>
              <a:solidFill>
                <a:schemeClr val="dk1"/>
              </a:solidFill>
            </a:endParaRPr>
          </a:p>
          <a:p>
            <a:pPr marL="457200" lvl="0" indent="-228600" algn="l" rtl="0">
              <a:lnSpc>
                <a:spcPct val="115000"/>
              </a:lnSpc>
              <a:spcBef>
                <a:spcPts val="0"/>
              </a:spcBef>
              <a:spcAft>
                <a:spcPts val="0"/>
              </a:spcAft>
              <a:buClr>
                <a:srgbClr val="303030"/>
              </a:buClr>
              <a:buSzPts val="1350"/>
              <a:buFont typeface="Open Sans"/>
              <a:buNone/>
            </a:pPr>
            <a:endParaRPr sz="1350">
              <a:solidFill>
                <a:srgbClr val="303030"/>
              </a:solidFill>
              <a:latin typeface="Open Sans"/>
              <a:ea typeface="Open Sans"/>
              <a:cs typeface="Open Sans"/>
              <a:sym typeface="Open Sans"/>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99782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55a61f5448_5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55a61f5448_5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b="1">
                <a:solidFill>
                  <a:srgbClr val="303030"/>
                </a:solidFill>
                <a:latin typeface="Open Sans"/>
                <a:ea typeface="Open Sans"/>
                <a:cs typeface="Open Sans"/>
                <a:sym typeface="Open Sans"/>
              </a:rPr>
              <a:t>Instructie: </a:t>
            </a:r>
            <a:r>
              <a:rPr lang="nl-NL" sz="1100">
                <a:solidFill>
                  <a:srgbClr val="303030"/>
                </a:solidFill>
                <a:latin typeface="Open Sans"/>
                <a:ea typeface="Open Sans"/>
                <a:cs typeface="Open Sans"/>
                <a:sym typeface="Open Sans"/>
              </a:rPr>
              <a:t>deel deze links via Magister of leg een paar inkijkexemplaren in de klas.</a:t>
            </a:r>
            <a:endParaRPr lang="nl-NL"/>
          </a:p>
          <a:p>
            <a:pPr marL="0" lvl="0" indent="0" algn="l" rtl="0">
              <a:spcBef>
                <a:spcPts val="0"/>
              </a:spcBef>
              <a:spcAft>
                <a:spcPts val="0"/>
              </a:spcAft>
              <a:buNone/>
            </a:pPr>
            <a:endParaRPr lang="es"/>
          </a:p>
          <a:p>
            <a:pPr marL="0" lvl="0" indent="0" algn="l" rtl="0">
              <a:spcBef>
                <a:spcPts val="0"/>
              </a:spcBef>
              <a:spcAft>
                <a:spcPts val="0"/>
              </a:spcAft>
              <a:buNone/>
            </a:pPr>
            <a:r>
              <a:rPr lang="es"/>
              <a:t>Materialen ter ondersteuning voor de docent en voor zelfstandig gebruik van de leerling:</a:t>
            </a:r>
          </a:p>
          <a:p>
            <a:pPr marL="0" lvl="0" indent="0" algn="l" rtl="0">
              <a:spcBef>
                <a:spcPts val="0"/>
              </a:spcBef>
              <a:spcAft>
                <a:spcPts val="0"/>
              </a:spcAft>
              <a:buNone/>
            </a:pPr>
            <a:endParaRPr lang="es"/>
          </a:p>
          <a:p>
            <a:pPr marL="0" lvl="0" indent="0" algn="l" rtl="0">
              <a:spcBef>
                <a:spcPts val="0"/>
              </a:spcBef>
              <a:spcAft>
                <a:spcPts val="0"/>
              </a:spcAft>
              <a:buNone/>
            </a:pPr>
            <a:r>
              <a:rPr lang="nl-NL"/>
              <a:t>Een PWS- onderzoek doen: hoe doe ik dat?</a:t>
            </a:r>
          </a:p>
          <a:p>
            <a:pPr marL="0" lvl="0" indent="0" algn="l" rtl="0">
              <a:spcBef>
                <a:spcPts val="1200"/>
              </a:spcBef>
              <a:spcAft>
                <a:spcPts val="0"/>
              </a:spcAft>
              <a:buNone/>
            </a:pPr>
            <a:r>
              <a:rPr lang="nl-NL" sz="800" u="sng">
                <a:solidFill>
                  <a:schemeClr val="hlink"/>
                </a:solidFill>
                <a:latin typeface="Arial"/>
                <a:ea typeface="Arial"/>
                <a:cs typeface="Arial"/>
                <a:sym typeface="Arial"/>
                <a:hlinkClick r:id="rId3"/>
              </a:rPr>
              <a:t>Thema's, ideeën &amp; vraagstukken | </a:t>
            </a:r>
            <a:r>
              <a:rPr lang="nl-NL" sz="800" u="sng" err="1">
                <a:solidFill>
                  <a:schemeClr val="hlink"/>
                </a:solidFill>
                <a:latin typeface="Arial"/>
                <a:ea typeface="Arial"/>
                <a:cs typeface="Arial"/>
                <a:sym typeface="Arial"/>
                <a:hlinkClick r:id="rId3"/>
              </a:rPr>
              <a:t>KriTiCO</a:t>
            </a:r>
            <a:r>
              <a:rPr lang="nl-NL" sz="800" u="sng">
                <a:solidFill>
                  <a:schemeClr val="hlink"/>
                </a:solidFill>
                <a:latin typeface="Arial"/>
                <a:ea typeface="Arial"/>
                <a:cs typeface="Arial"/>
                <a:sym typeface="Arial"/>
              </a:rPr>
              <a:t> of via www.Kritico.nl</a:t>
            </a:r>
          </a:p>
          <a:p>
            <a:pPr marL="0" lvl="0" indent="0" algn="l" rtl="0">
              <a:spcBef>
                <a:spcPts val="1200"/>
              </a:spcBef>
              <a:spcAft>
                <a:spcPts val="0"/>
              </a:spcAft>
              <a:buNone/>
            </a:pPr>
            <a:r>
              <a:rPr lang="nl-NL" sz="800" u="sng">
                <a:solidFill>
                  <a:schemeClr val="hlink"/>
                </a:solidFill>
                <a:latin typeface="Arial"/>
                <a:ea typeface="Arial"/>
                <a:cs typeface="Arial"/>
                <a:sym typeface="Arial"/>
                <a:hlinkClick r:id="rId4"/>
              </a:rPr>
              <a:t>Radboud PWS Hand-out Onderwerp 1.pdf</a:t>
            </a:r>
            <a:r>
              <a:rPr lang="nl-NL" sz="800" u="sng">
                <a:solidFill>
                  <a:schemeClr val="hlink"/>
                </a:solidFill>
                <a:latin typeface="Arial"/>
                <a:ea typeface="Arial"/>
                <a:cs typeface="Arial"/>
                <a:sym typeface="Arial"/>
              </a:rPr>
              <a:t> of via </a:t>
            </a:r>
            <a:r>
              <a:rPr lang="nl-NL"/>
              <a:t>www.ru.nl/onderzoek/hulp-bij-profielwerkstuk</a:t>
            </a:r>
          </a:p>
          <a:p>
            <a:pPr marL="0" lvl="0" indent="0" algn="l" rtl="0">
              <a:spcBef>
                <a:spcPts val="1200"/>
              </a:spcBef>
              <a:spcAft>
                <a:spcPts val="0"/>
              </a:spcAft>
              <a:buNone/>
            </a:pPr>
            <a:endParaRPr lang="nl-NL"/>
          </a:p>
          <a:p>
            <a:pPr marL="0" lvl="0" indent="0" algn="l" rtl="0">
              <a:spcBef>
                <a:spcPts val="1200"/>
              </a:spcBef>
              <a:spcAft>
                <a:spcPts val="0"/>
              </a:spcAft>
              <a:buNone/>
            </a:pPr>
            <a:r>
              <a:rPr lang="nl-NL"/>
              <a:t>Onderwerpen Spaanse Taal en Culturen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u="sng" err="1">
                <a:solidFill>
                  <a:schemeClr val="hlink"/>
                </a:solidFill>
                <a:hlinkClick r:id="rId5"/>
              </a:rPr>
              <a:t>Kritico</a:t>
            </a:r>
            <a:r>
              <a:rPr lang="nl-NL" sz="1100" u="sng">
                <a:solidFill>
                  <a:schemeClr val="hlink"/>
                </a:solidFill>
                <a:hlinkClick r:id="rId5"/>
              </a:rPr>
              <a:t> Onderwerpen Spaans Taal en Culturen</a:t>
            </a:r>
            <a:r>
              <a:rPr lang="nl-NL" sz="1100" u="sng">
                <a:solidFill>
                  <a:schemeClr val="hlink"/>
                </a:solidFill>
              </a:rPr>
              <a:t> of via www.kritico.nl/thema-s-ideeën-vraagstukken</a:t>
            </a:r>
            <a:endParaRPr lang="nl-NL"/>
          </a:p>
          <a:p>
            <a:pPr marL="0" lvl="0" indent="0" algn="l" rtl="0">
              <a:spcBef>
                <a:spcPts val="0"/>
              </a:spcBef>
              <a:spcAft>
                <a:spcPts val="0"/>
              </a:spcAft>
              <a:buNone/>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770d557af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770d557af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28600" algn="l" rtl="0">
              <a:spcBef>
                <a:spcPts val="0"/>
              </a:spcBef>
              <a:spcAft>
                <a:spcPts val="0"/>
              </a:spcAft>
              <a:buClr>
                <a:srgbClr val="303030"/>
              </a:buClr>
              <a:buSzPts val="1350"/>
              <a:buFont typeface="Open Sans"/>
              <a:buNone/>
            </a:pPr>
            <a:r>
              <a:rPr lang="es" b="1">
                <a:solidFill>
                  <a:schemeClr val="dk1"/>
                </a:solidFill>
              </a:rPr>
              <a:t>Instructie: </a:t>
            </a:r>
            <a:r>
              <a:rPr lang="es">
                <a:solidFill>
                  <a:schemeClr val="dk1"/>
                </a:solidFill>
              </a:rPr>
              <a:t>motiveer jouw leerlingen door ze te vertellen hoe leuk een PWS over Spaans zou kunnen zijn.</a:t>
            </a:r>
          </a:p>
          <a:p>
            <a:pPr marL="457200" lvl="0" indent="-228600" algn="l" rtl="0">
              <a:spcBef>
                <a:spcPts val="0"/>
              </a:spcBef>
              <a:spcAft>
                <a:spcPts val="0"/>
              </a:spcAft>
              <a:buClr>
                <a:srgbClr val="303030"/>
              </a:buClr>
              <a:buSzPts val="1350"/>
              <a:buFont typeface="Open Sans"/>
              <a:buNone/>
            </a:pPr>
            <a:endParaRPr lang="es">
              <a:solidFill>
                <a:schemeClr val="dk1"/>
              </a:solidFill>
            </a:endParaRPr>
          </a:p>
          <a:p>
            <a:pPr marL="457200" lvl="0" indent="-228600" algn="l" rtl="0">
              <a:spcBef>
                <a:spcPts val="0"/>
              </a:spcBef>
              <a:spcAft>
                <a:spcPts val="0"/>
              </a:spcAft>
              <a:buClr>
                <a:srgbClr val="303030"/>
              </a:buClr>
              <a:buSzPts val="1350"/>
              <a:buFont typeface="Open Sans"/>
              <a:buNone/>
            </a:pPr>
            <a:r>
              <a:rPr lang="es">
                <a:solidFill>
                  <a:schemeClr val="dk1"/>
                </a:solidFill>
              </a:rPr>
              <a:t>Bv.: </a:t>
            </a:r>
          </a:p>
          <a:p>
            <a:pPr marL="457200" lvl="0" indent="-228600" algn="l" rtl="0">
              <a:spcBef>
                <a:spcPts val="0"/>
              </a:spcBef>
              <a:spcAft>
                <a:spcPts val="0"/>
              </a:spcAft>
              <a:buClr>
                <a:srgbClr val="303030"/>
              </a:buClr>
              <a:buSzPts val="1350"/>
              <a:buFont typeface="Open Sans"/>
              <a:buNone/>
            </a:pPr>
            <a:r>
              <a:rPr lang="es">
                <a:solidFill>
                  <a:schemeClr val="dk1"/>
                </a:solidFill>
              </a:rPr>
              <a:t>Wat leuk! </a:t>
            </a:r>
            <a:r>
              <a:rPr lang="nl-NL">
                <a:solidFill>
                  <a:schemeClr val="dk1"/>
                </a:solidFill>
              </a:rPr>
              <a:t>E</a:t>
            </a:r>
            <a:r>
              <a:rPr lang="es">
                <a:solidFill>
                  <a:schemeClr val="dk1"/>
                </a:solidFill>
              </a:rPr>
              <a:t>en PWS onderwerp kiezen! Eindelijk! Jij kan </a:t>
            </a:r>
            <a:r>
              <a:rPr lang="nl-NL">
                <a:solidFill>
                  <a:schemeClr val="dk1"/>
                </a:solidFill>
              </a:rPr>
              <a:t>nu</a:t>
            </a:r>
            <a:r>
              <a:rPr lang="es">
                <a:solidFill>
                  <a:schemeClr val="dk1"/>
                </a:solidFill>
              </a:rPr>
              <a:t> zelf helemaal bepalen wat je graag wil leren (onderzoeken) en hoe je dat wil aanpakken. Omdat je tijdens het profielwerkstuk voor een lange periode gaat werken aan je onderzoek is het erg belangrijk dat je het onderwerp écht boeit. </a:t>
            </a:r>
            <a:endParaRPr>
              <a:solidFill>
                <a:schemeClr val="dk1"/>
              </a:solidFill>
            </a:endParaRPr>
          </a:p>
          <a:p>
            <a:pPr marL="457200" lvl="0" indent="-228600" algn="l" rtl="0">
              <a:spcBef>
                <a:spcPts val="0"/>
              </a:spcBef>
              <a:spcAft>
                <a:spcPts val="0"/>
              </a:spcAft>
              <a:buClr>
                <a:srgbClr val="303030"/>
              </a:buClr>
              <a:buSzPts val="1350"/>
              <a:buFont typeface="Open Sans"/>
              <a:buNone/>
            </a:pPr>
            <a:endParaRPr>
              <a:solidFill>
                <a:schemeClr val="dk1"/>
              </a:solidFill>
            </a:endParaRPr>
          </a:p>
          <a:p>
            <a:pPr marL="457200" lvl="0" indent="-228600" algn="l" rtl="0">
              <a:spcBef>
                <a:spcPts val="0"/>
              </a:spcBef>
              <a:spcAft>
                <a:spcPts val="0"/>
              </a:spcAft>
              <a:buClr>
                <a:srgbClr val="303030"/>
              </a:buClr>
              <a:buSzPts val="1350"/>
              <a:buFont typeface="Open Sans"/>
              <a:buNone/>
            </a:pPr>
            <a:endParaRPr>
              <a:solidFill>
                <a:schemeClr val="dk1"/>
              </a:solidFill>
            </a:endParaRPr>
          </a:p>
          <a:p>
            <a:pPr marL="457200" lvl="0" indent="-228600" algn="l" rtl="0">
              <a:lnSpc>
                <a:spcPct val="115000"/>
              </a:lnSpc>
              <a:spcBef>
                <a:spcPts val="0"/>
              </a:spcBef>
              <a:spcAft>
                <a:spcPts val="0"/>
              </a:spcAft>
              <a:buClr>
                <a:srgbClr val="303030"/>
              </a:buClr>
              <a:buSzPts val="1350"/>
              <a:buFont typeface="Open Sans"/>
              <a:buNone/>
            </a:pPr>
            <a:endParaRPr sz="1350">
              <a:solidFill>
                <a:srgbClr val="303030"/>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55a61f5448_5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55a61f5448_5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err="1"/>
              <a:t>Instructie</a:t>
            </a:r>
            <a:r>
              <a:rPr lang="en-US" b="1"/>
              <a:t>: </a:t>
            </a:r>
            <a:r>
              <a:rPr lang="en-US" err="1"/>
              <a:t>laat</a:t>
            </a:r>
            <a:r>
              <a:rPr lang="en-US"/>
              <a:t> de </a:t>
            </a:r>
            <a:r>
              <a:rPr lang="en-US" err="1"/>
              <a:t>leerling</a:t>
            </a:r>
            <a:r>
              <a:rPr lang="en-US"/>
              <a:t> </a:t>
            </a:r>
            <a:r>
              <a:rPr lang="en-US" err="1"/>
              <a:t>zien</a:t>
            </a:r>
            <a:r>
              <a:rPr lang="en-US"/>
              <a:t> </a:t>
            </a:r>
            <a:r>
              <a:rPr lang="en-US" err="1"/>
              <a:t>dat</a:t>
            </a:r>
            <a:r>
              <a:rPr lang="en-US"/>
              <a:t> </a:t>
            </a:r>
            <a:r>
              <a:rPr lang="en-US" err="1"/>
              <a:t>een</a:t>
            </a:r>
            <a:r>
              <a:rPr lang="en-US"/>
              <a:t> PWS </a:t>
            </a:r>
            <a:r>
              <a:rPr lang="en-US" err="1"/>
              <a:t>aan</a:t>
            </a:r>
            <a:r>
              <a:rPr lang="en-US"/>
              <a:t> het </a:t>
            </a:r>
            <a:r>
              <a:rPr lang="en-US" err="1"/>
              <a:t>vak</a:t>
            </a:r>
            <a:r>
              <a:rPr lang="en-US"/>
              <a:t> Spaans </a:t>
            </a:r>
            <a:r>
              <a:rPr lang="en-US" err="1"/>
              <a:t>gekoppeld</a:t>
            </a:r>
            <a:r>
              <a:rPr lang="en-US"/>
              <a:t> </a:t>
            </a:r>
            <a:r>
              <a:rPr lang="en-US" err="1"/>
              <a:t>niet</a:t>
            </a:r>
            <a:r>
              <a:rPr lang="en-US"/>
              <a:t> per </a:t>
            </a:r>
            <a:r>
              <a:rPr lang="en-US" err="1"/>
              <a:t>sé</a:t>
            </a:r>
            <a:r>
              <a:rPr lang="en-US"/>
              <a:t> in de </a:t>
            </a:r>
            <a:r>
              <a:rPr lang="en-US" err="1"/>
              <a:t>doeltaal</a:t>
            </a:r>
            <a:r>
              <a:rPr lang="en-US"/>
              <a:t> </a:t>
            </a:r>
            <a:r>
              <a:rPr lang="en-US" err="1"/>
              <a:t>geschreven</a:t>
            </a:r>
            <a:r>
              <a:rPr lang="en-US"/>
              <a:t> </a:t>
            </a:r>
            <a:r>
              <a:rPr lang="en-US" err="1"/>
              <a:t>hoeft</a:t>
            </a:r>
            <a:r>
              <a:rPr lang="en-US"/>
              <a:t> </a:t>
            </a:r>
            <a:r>
              <a:rPr lang="en-US" err="1"/>
              <a:t>te</a:t>
            </a:r>
            <a:r>
              <a:rPr lang="en-US"/>
              <a:t> </a:t>
            </a:r>
            <a:r>
              <a:rPr lang="en-US" err="1"/>
              <a:t>worden</a:t>
            </a:r>
            <a:r>
              <a:rPr lang="en-US"/>
              <a:t>.</a:t>
            </a:r>
          </a:p>
          <a:p>
            <a:pPr marL="0" lvl="0" indent="0" algn="l" rtl="0">
              <a:spcBef>
                <a:spcPts val="0"/>
              </a:spcBef>
              <a:spcAft>
                <a:spcPts val="0"/>
              </a:spcAft>
              <a:buNone/>
            </a:pPr>
            <a:endParaRPr lang="en-US"/>
          </a:p>
          <a:p>
            <a:pPr marL="0" lvl="0" indent="0" algn="l" rtl="0">
              <a:spcBef>
                <a:spcPts val="0"/>
              </a:spcBef>
              <a:spcAft>
                <a:spcPts val="0"/>
              </a:spcAft>
              <a:buNone/>
            </a:pPr>
            <a:r>
              <a:rPr lang="en-US"/>
              <a:t>Hier </a:t>
            </a:r>
            <a:r>
              <a:rPr lang="en-US" err="1"/>
              <a:t>volgen</a:t>
            </a:r>
            <a:r>
              <a:rPr lang="en-US"/>
              <a:t> </a:t>
            </a:r>
            <a:r>
              <a:rPr lang="en-US" err="1"/>
              <a:t>enkele</a:t>
            </a:r>
            <a:r>
              <a:rPr lang="en-US"/>
              <a:t> </a:t>
            </a:r>
            <a:r>
              <a:rPr lang="en-US" err="1"/>
              <a:t>voorbeelden</a:t>
            </a:r>
            <a:r>
              <a:rPr lang="en-US"/>
              <a:t> </a:t>
            </a:r>
            <a:r>
              <a:rPr lang="en-US" err="1"/>
              <a:t>ter</a:t>
            </a:r>
            <a:r>
              <a:rPr lang="en-US"/>
              <a:t> </a:t>
            </a:r>
            <a:r>
              <a:rPr lang="en-US" err="1"/>
              <a:t>ondersteuning</a:t>
            </a:r>
            <a:r>
              <a:rPr lang="en-US"/>
              <a:t>: </a:t>
            </a:r>
          </a:p>
          <a:p>
            <a:pPr marL="0" lvl="0" indent="0" algn="l" rtl="0">
              <a:spcBef>
                <a:spcPts val="0"/>
              </a:spcBef>
              <a:spcAft>
                <a:spcPts val="0"/>
              </a:spcAft>
              <a:buNone/>
            </a:pPr>
            <a:endParaRPr lang="en-US"/>
          </a:p>
          <a:p>
            <a:pPr marL="0" lvl="0" indent="0" algn="l" rtl="0">
              <a:spcBef>
                <a:spcPts val="0"/>
              </a:spcBef>
              <a:spcAft>
                <a:spcPts val="0"/>
              </a:spcAft>
              <a:buNone/>
            </a:pPr>
            <a:r>
              <a:rPr lang="en-US"/>
              <a:t>Je </a:t>
            </a:r>
            <a:r>
              <a:rPr lang="en-US" err="1"/>
              <a:t>kunt</a:t>
            </a:r>
            <a:r>
              <a:rPr lang="en-US"/>
              <a:t> </a:t>
            </a:r>
            <a:r>
              <a:rPr lang="en-US" err="1"/>
              <a:t>een</a:t>
            </a:r>
            <a:r>
              <a:rPr lang="en-US"/>
              <a:t> product </a:t>
            </a:r>
            <a:r>
              <a:rPr lang="en-US" err="1"/>
              <a:t>maken</a:t>
            </a:r>
            <a:r>
              <a:rPr lang="en-US"/>
              <a:t> in het Spaans, </a:t>
            </a:r>
            <a:r>
              <a:rPr lang="en-US" err="1"/>
              <a:t>denk</a:t>
            </a:r>
            <a:r>
              <a:rPr lang="en-US"/>
              <a:t> </a:t>
            </a:r>
            <a:r>
              <a:rPr lang="en-US" err="1"/>
              <a:t>aan</a:t>
            </a:r>
            <a:r>
              <a:rPr lang="en-US"/>
              <a:t> </a:t>
            </a:r>
            <a:r>
              <a:rPr lang="en-US" err="1"/>
              <a:t>tekenen</a:t>
            </a:r>
            <a:r>
              <a:rPr lang="en-US"/>
              <a:t> </a:t>
            </a:r>
            <a:r>
              <a:rPr lang="en-US" err="1"/>
              <a:t>en</a:t>
            </a:r>
            <a:r>
              <a:rPr lang="en-US"/>
              <a:t> </a:t>
            </a:r>
            <a:r>
              <a:rPr lang="en-US" err="1"/>
              <a:t>schrijven</a:t>
            </a:r>
            <a:r>
              <a:rPr lang="en-US"/>
              <a:t> van </a:t>
            </a:r>
            <a:r>
              <a:rPr lang="en-US" err="1"/>
              <a:t>een</a:t>
            </a:r>
            <a:r>
              <a:rPr lang="en-US"/>
              <a:t> comic </a:t>
            </a:r>
            <a:r>
              <a:rPr lang="en-US" err="1"/>
              <a:t>voor</a:t>
            </a:r>
            <a:r>
              <a:rPr lang="en-US"/>
              <a:t> </a:t>
            </a:r>
            <a:r>
              <a:rPr lang="en-US" err="1"/>
              <a:t>kinderen</a:t>
            </a:r>
            <a:endParaRPr lang="en-US"/>
          </a:p>
          <a:p>
            <a:pPr marL="0" lvl="0" indent="0" algn="l" rtl="0">
              <a:spcBef>
                <a:spcPts val="0"/>
              </a:spcBef>
              <a:spcAft>
                <a:spcPts val="0"/>
              </a:spcAft>
              <a:buNone/>
            </a:pPr>
            <a:r>
              <a:rPr lang="en-US"/>
              <a:t>Of </a:t>
            </a:r>
            <a:r>
              <a:rPr lang="en-US" err="1"/>
              <a:t>onderzoek</a:t>
            </a:r>
            <a:r>
              <a:rPr lang="en-US"/>
              <a:t> </a:t>
            </a:r>
            <a:r>
              <a:rPr lang="en-US" err="1"/>
              <a:t>doen</a:t>
            </a:r>
            <a:r>
              <a:rPr lang="en-US"/>
              <a:t> </a:t>
            </a:r>
            <a:r>
              <a:rPr lang="en-US" err="1"/>
              <a:t>naar</a:t>
            </a:r>
            <a:r>
              <a:rPr lang="en-US"/>
              <a:t> de impact van </a:t>
            </a:r>
            <a:r>
              <a:rPr lang="en-US" err="1"/>
              <a:t>machistiche</a:t>
            </a:r>
            <a:r>
              <a:rPr lang="en-US"/>
              <a:t> </a:t>
            </a:r>
            <a:r>
              <a:rPr lang="en-US" err="1"/>
              <a:t>taalgebruik</a:t>
            </a:r>
            <a:r>
              <a:rPr lang="en-US"/>
              <a:t> in de </a:t>
            </a:r>
            <a:r>
              <a:rPr lang="en-US" err="1"/>
              <a:t>reggeaton</a:t>
            </a:r>
            <a:endParaRPr lang="en-US"/>
          </a:p>
          <a:p>
            <a:pPr marL="0" lvl="0" indent="0" algn="l" rtl="0">
              <a:spcBef>
                <a:spcPts val="0"/>
              </a:spcBef>
              <a:spcAft>
                <a:spcPts val="0"/>
              </a:spcAft>
              <a:buNone/>
            </a:pPr>
            <a:r>
              <a:rPr lang="en-US" err="1"/>
              <a:t>Wellicht</a:t>
            </a:r>
            <a:r>
              <a:rPr lang="en-US"/>
              <a:t> </a:t>
            </a:r>
            <a:r>
              <a:rPr lang="en-US" err="1"/>
              <a:t>vind</a:t>
            </a:r>
            <a:r>
              <a:rPr lang="en-US"/>
              <a:t> je </a:t>
            </a:r>
            <a:r>
              <a:rPr lang="en-US" err="1"/>
              <a:t>geschiedenis</a:t>
            </a:r>
            <a:r>
              <a:rPr lang="en-US"/>
              <a:t>, kunst, eten, </a:t>
            </a:r>
            <a:r>
              <a:rPr lang="en-US" err="1"/>
              <a:t>sporten</a:t>
            </a:r>
            <a:r>
              <a:rPr lang="en-US"/>
              <a:t> of mode </a:t>
            </a:r>
            <a:r>
              <a:rPr lang="en-US" err="1"/>
              <a:t>leuk</a:t>
            </a:r>
            <a:r>
              <a:rPr lang="en-US"/>
              <a:t> </a:t>
            </a:r>
            <a:r>
              <a:rPr lang="en-US" err="1"/>
              <a:t>en</a:t>
            </a:r>
            <a:r>
              <a:rPr lang="en-US"/>
              <a:t> </a:t>
            </a:r>
            <a:r>
              <a:rPr lang="en-US" err="1"/>
              <a:t>wil</a:t>
            </a:r>
            <a:r>
              <a:rPr lang="en-US"/>
              <a:t> je </a:t>
            </a:r>
            <a:r>
              <a:rPr lang="en-US" err="1"/>
              <a:t>graag</a:t>
            </a:r>
            <a:r>
              <a:rPr lang="en-US"/>
              <a:t> </a:t>
            </a:r>
            <a:r>
              <a:rPr lang="en-US" err="1"/>
              <a:t>meer</a:t>
            </a:r>
            <a:r>
              <a:rPr lang="en-US"/>
              <a:t> </a:t>
            </a:r>
            <a:r>
              <a:rPr lang="en-US" err="1"/>
              <a:t>hierover</a:t>
            </a:r>
            <a:r>
              <a:rPr lang="en-US"/>
              <a:t> </a:t>
            </a:r>
            <a:r>
              <a:rPr lang="en-US" err="1"/>
              <a:t>weten</a:t>
            </a:r>
            <a:r>
              <a:rPr lang="en-US"/>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7365F93B-D7D3-F3D9-66F5-F89EE28C745B}"/>
            </a:ext>
          </a:extLst>
        </p:cNvPr>
        <p:cNvGrpSpPr/>
        <p:nvPr/>
      </p:nvGrpSpPr>
      <p:grpSpPr>
        <a:xfrm>
          <a:off x="0" y="0"/>
          <a:ext cx="0" cy="0"/>
          <a:chOff x="0" y="0"/>
          <a:chExt cx="0" cy="0"/>
        </a:xfrm>
      </p:grpSpPr>
      <p:sp>
        <p:nvSpPr>
          <p:cNvPr id="90" name="Google Shape;90;g35770d557af_4_11:notes">
            <a:extLst>
              <a:ext uri="{FF2B5EF4-FFF2-40B4-BE49-F238E27FC236}">
                <a16:creationId xmlns:a16="http://schemas.microsoft.com/office/drawing/2014/main" id="{C4B48BCD-0631-2E8D-9367-4877FA25BD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770d557af_4_11:notes">
            <a:extLst>
              <a:ext uri="{FF2B5EF4-FFF2-40B4-BE49-F238E27FC236}">
                <a16:creationId xmlns:a16="http://schemas.microsoft.com/office/drawing/2014/main" id="{AABBD133-DBA6-62E6-AD1A-17EAA6ECD0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2400"/>
              </a:spcBef>
              <a:spcAft>
                <a:spcPts val="0"/>
              </a:spcAft>
              <a:buNone/>
            </a:pPr>
            <a:endParaRPr sz="1350">
              <a:solidFill>
                <a:srgbClr val="303030"/>
              </a:solidFill>
              <a:latin typeface="Open Sans"/>
              <a:ea typeface="Open Sans"/>
              <a:cs typeface="Open Sans"/>
              <a:sym typeface="Open Sans"/>
            </a:endParaRPr>
          </a:p>
          <a:p>
            <a:pPr marL="0" lvl="0" indent="0" algn="l" rtl="0">
              <a:spcBef>
                <a:spcPts val="0"/>
              </a:spcBef>
              <a:spcAft>
                <a:spcPts val="0"/>
              </a:spcAft>
              <a:buNone/>
            </a:pPr>
            <a:r>
              <a:rPr lang="en-US" b="1" err="1"/>
              <a:t>Instructie</a:t>
            </a:r>
            <a:r>
              <a:rPr lang="en-US" b="1"/>
              <a:t>: </a:t>
            </a:r>
            <a:r>
              <a:rPr lang="en-US" err="1"/>
              <a:t>informeer</a:t>
            </a:r>
            <a:r>
              <a:rPr lang="en-US"/>
              <a:t> de </a:t>
            </a:r>
            <a:r>
              <a:rPr lang="en-US" err="1"/>
              <a:t>leerling</a:t>
            </a:r>
            <a:r>
              <a:rPr lang="en-US"/>
              <a:t> over </a:t>
            </a:r>
            <a:r>
              <a:rPr lang="en-US" err="1"/>
              <a:t>deze</a:t>
            </a:r>
            <a:r>
              <a:rPr lang="en-US"/>
              <a:t> </a:t>
            </a:r>
            <a:r>
              <a:rPr lang="en-US" err="1"/>
              <a:t>drie</a:t>
            </a:r>
            <a:r>
              <a:rPr lang="en-US"/>
              <a:t> </a:t>
            </a:r>
            <a:r>
              <a:rPr lang="en-US" err="1"/>
              <a:t>domeinen</a:t>
            </a:r>
            <a:r>
              <a:rPr lang="en-US"/>
              <a:t> </a:t>
            </a:r>
            <a:r>
              <a:rPr lang="en-US" err="1"/>
              <a:t>en</a:t>
            </a:r>
            <a:r>
              <a:rPr lang="en-US"/>
              <a:t> </a:t>
            </a:r>
            <a:r>
              <a:rPr lang="en-US" err="1"/>
              <a:t>vooral</a:t>
            </a:r>
            <a:r>
              <a:rPr lang="en-US"/>
              <a:t> de </a:t>
            </a:r>
            <a:r>
              <a:rPr lang="en-US" err="1"/>
              <a:t>relevantie</a:t>
            </a:r>
            <a:r>
              <a:rPr lang="en-US"/>
              <a:t> van de </a:t>
            </a:r>
            <a:r>
              <a:rPr lang="en-US" err="1"/>
              <a:t>nieuwe</a:t>
            </a:r>
            <a:r>
              <a:rPr lang="en-US"/>
              <a:t> </a:t>
            </a:r>
            <a:r>
              <a:rPr lang="en-US" err="1"/>
              <a:t>fascinerende</a:t>
            </a:r>
            <a:r>
              <a:rPr lang="en-US"/>
              <a:t> </a:t>
            </a:r>
            <a:r>
              <a:rPr lang="en-US" err="1"/>
              <a:t>perspectieven</a:t>
            </a:r>
            <a:r>
              <a:rPr lang="en-US"/>
              <a:t> </a:t>
            </a:r>
            <a:r>
              <a:rPr lang="en-US" err="1"/>
              <a:t>waarin</a:t>
            </a:r>
            <a:r>
              <a:rPr lang="en-US"/>
              <a:t> de </a:t>
            </a:r>
            <a:r>
              <a:rPr lang="en-US" err="1"/>
              <a:t>leerling</a:t>
            </a:r>
            <a:r>
              <a:rPr lang="en-US"/>
              <a:t> </a:t>
            </a:r>
            <a:r>
              <a:rPr lang="en-US" err="1"/>
              <a:t>zelf</a:t>
            </a:r>
            <a:r>
              <a:rPr lang="en-US"/>
              <a:t> mag </a:t>
            </a:r>
            <a:r>
              <a:rPr lang="en-US" err="1"/>
              <a:t>inbrengen</a:t>
            </a:r>
            <a:r>
              <a:rPr lang="en-US"/>
              <a:t>, </a:t>
            </a:r>
            <a:r>
              <a:rPr lang="en-US" err="1"/>
              <a:t>ervaren</a:t>
            </a:r>
            <a:r>
              <a:rPr lang="en-US"/>
              <a:t> </a:t>
            </a:r>
            <a:r>
              <a:rPr lang="en-US" err="1"/>
              <a:t>en</a:t>
            </a:r>
            <a:r>
              <a:rPr lang="en-US"/>
              <a:t> </a:t>
            </a:r>
            <a:r>
              <a:rPr lang="en-US" err="1"/>
              <a:t>reflecteren</a:t>
            </a:r>
            <a:r>
              <a:rPr lang="en-US"/>
              <a:t>.</a:t>
            </a:r>
          </a:p>
          <a:p>
            <a:pPr marL="0" lvl="0" indent="0" algn="l" rtl="0">
              <a:spcBef>
                <a:spcPts val="0"/>
              </a:spcBef>
              <a:spcAft>
                <a:spcPts val="0"/>
              </a:spcAft>
              <a:buNone/>
            </a:pPr>
            <a:endParaRPr lang="en-US"/>
          </a:p>
          <a:p>
            <a:pPr marL="0" lvl="0" indent="0" algn="l" rtl="0">
              <a:spcBef>
                <a:spcPts val="0"/>
              </a:spcBef>
              <a:spcAft>
                <a:spcPts val="0"/>
              </a:spcAft>
              <a:buNone/>
            </a:pPr>
            <a:r>
              <a:rPr lang="en-US"/>
              <a:t>Je </a:t>
            </a:r>
            <a:r>
              <a:rPr lang="en-US" err="1"/>
              <a:t>onderzoek</a:t>
            </a:r>
            <a:r>
              <a:rPr lang="en-US"/>
              <a:t> </a:t>
            </a:r>
            <a:r>
              <a:rPr lang="en-US" err="1"/>
              <a:t>kan</a:t>
            </a:r>
            <a:r>
              <a:rPr lang="en-US"/>
              <a:t> je </a:t>
            </a:r>
            <a:r>
              <a:rPr lang="en-US" err="1"/>
              <a:t>koppelen</a:t>
            </a:r>
            <a:r>
              <a:rPr lang="en-US"/>
              <a:t> </a:t>
            </a:r>
            <a:r>
              <a:rPr lang="en-US" err="1"/>
              <a:t>aan</a:t>
            </a:r>
            <a:r>
              <a:rPr lang="en-US"/>
              <a:t> </a:t>
            </a:r>
            <a:r>
              <a:rPr lang="en-US" err="1"/>
              <a:t>één</a:t>
            </a:r>
            <a:r>
              <a:rPr lang="en-US"/>
              <a:t> van de </a:t>
            </a:r>
            <a:r>
              <a:rPr lang="en-US" err="1"/>
              <a:t>drie</a:t>
            </a:r>
            <a:r>
              <a:rPr lang="en-US"/>
              <a:t> </a:t>
            </a:r>
            <a:r>
              <a:rPr lang="en-US" err="1"/>
              <a:t>nieuwe</a:t>
            </a:r>
            <a:r>
              <a:rPr lang="en-US"/>
              <a:t> </a:t>
            </a:r>
            <a:r>
              <a:rPr lang="en-US" err="1"/>
              <a:t>domeinen</a:t>
            </a:r>
            <a:r>
              <a:rPr lang="en-US"/>
              <a:t> van het </a:t>
            </a:r>
            <a:r>
              <a:rPr lang="en-US" err="1"/>
              <a:t>talencurriculum</a:t>
            </a:r>
            <a:r>
              <a:rPr lang="en-US"/>
              <a:t>: </a:t>
            </a:r>
            <a:r>
              <a:rPr lang="en-US" err="1"/>
              <a:t>communicatie</a:t>
            </a:r>
            <a:r>
              <a:rPr lang="en-US"/>
              <a:t>, </a:t>
            </a:r>
            <a:r>
              <a:rPr lang="en-US" err="1"/>
              <a:t>taalbewustzijn</a:t>
            </a:r>
            <a:r>
              <a:rPr lang="en-US"/>
              <a:t> of </a:t>
            </a:r>
            <a:r>
              <a:rPr lang="en-US" err="1"/>
              <a:t>cultuurbewustzijn</a:t>
            </a:r>
            <a:r>
              <a:rPr lang="en-US"/>
              <a:t>. Wat </a:t>
            </a:r>
            <a:r>
              <a:rPr lang="en-US" err="1"/>
              <a:t>houden</a:t>
            </a:r>
            <a:r>
              <a:rPr lang="en-US"/>
              <a:t> </a:t>
            </a:r>
            <a:r>
              <a:rPr lang="en-US" err="1"/>
              <a:t>deze</a:t>
            </a:r>
            <a:r>
              <a:rPr lang="en-US"/>
              <a:t> </a:t>
            </a:r>
            <a:r>
              <a:rPr lang="en-US" err="1"/>
              <a:t>domeinen</a:t>
            </a:r>
            <a:r>
              <a:rPr lang="en-US"/>
              <a:t> in?</a:t>
            </a:r>
            <a:endParaRPr/>
          </a:p>
        </p:txBody>
      </p:sp>
    </p:spTree>
    <p:extLst>
      <p:ext uri="{BB962C8B-B14F-4D97-AF65-F5344CB8AC3E}">
        <p14:creationId xmlns:p14="http://schemas.microsoft.com/office/powerpoint/2010/main" val="3996196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770d557af_4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770d557af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2400"/>
              </a:spcBef>
              <a:spcAft>
                <a:spcPts val="0"/>
              </a:spcAft>
              <a:buNone/>
            </a:pPr>
            <a:endParaRPr sz="1350">
              <a:solidFill>
                <a:srgbClr val="303030"/>
              </a:solidFill>
              <a:latin typeface="Open Sans"/>
              <a:ea typeface="Open Sans"/>
              <a:cs typeface="Open Sans"/>
              <a:sym typeface="Open Sans"/>
            </a:endParaRPr>
          </a:p>
          <a:p>
            <a:pPr marL="0" lvl="0" indent="0" algn="l" rtl="0">
              <a:spcBef>
                <a:spcPts val="0"/>
              </a:spcBef>
              <a:spcAft>
                <a:spcPts val="0"/>
              </a:spcAft>
              <a:buNone/>
            </a:pPr>
            <a:r>
              <a:rPr lang="en-US" b="1" err="1"/>
              <a:t>Instructie</a:t>
            </a:r>
            <a:r>
              <a:rPr lang="en-US" b="1"/>
              <a:t>: </a:t>
            </a:r>
            <a:r>
              <a:rPr lang="en-US" err="1"/>
              <a:t>deze</a:t>
            </a:r>
            <a:r>
              <a:rPr lang="en-US"/>
              <a:t> </a:t>
            </a:r>
            <a:r>
              <a:rPr lang="en-US" err="1"/>
              <a:t>dia</a:t>
            </a:r>
            <a:r>
              <a:rPr lang="en-US"/>
              <a:t> </a:t>
            </a:r>
            <a:r>
              <a:rPr lang="en-US" err="1"/>
              <a:t>ook</a:t>
            </a:r>
            <a:r>
              <a:rPr lang="en-US"/>
              <a:t> laten </a:t>
            </a:r>
            <a:r>
              <a:rPr lang="en-US" err="1"/>
              <a:t>zien</a:t>
            </a:r>
            <a:r>
              <a:rPr lang="en-US"/>
              <a:t> </a:t>
            </a:r>
            <a:r>
              <a:rPr lang="en-US" err="1"/>
              <a:t>aan</a:t>
            </a:r>
            <a:r>
              <a:rPr lang="en-US"/>
              <a:t> </a:t>
            </a:r>
            <a:r>
              <a:rPr lang="en-US" err="1"/>
              <a:t>leerlingen</a:t>
            </a:r>
            <a:r>
              <a:rPr lang="en-US"/>
              <a:t>. </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a:solidFill>
                  <a:srgbClr val="303030"/>
                </a:solidFill>
                <a:latin typeface="Open Sans" panose="020B0606030504020204" pitchFamily="34" charset="0"/>
                <a:ea typeface="Open Sans" panose="020B0606030504020204" pitchFamily="34" charset="0"/>
                <a:cs typeface="Open Sans" panose="020B0606030504020204" pitchFamily="34" charset="0"/>
              </a:rPr>
              <a:t>Wij zullen leerlingen stimuleren om hun PWS onderzoek te doen binnen de drie nieuwe domeinen van het examenprogramma Spaanse taal en cultuur.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a:solidFill>
                  <a:srgbClr val="303030"/>
                </a:solidFill>
                <a:latin typeface="Open Sans" panose="020B0606030504020204" pitchFamily="34" charset="0"/>
                <a:ea typeface="Open Sans" panose="020B0606030504020204" pitchFamily="34" charset="0"/>
                <a:cs typeface="Open Sans" panose="020B0606030504020204" pitchFamily="34" charset="0"/>
              </a:rPr>
              <a:t>Dit is een korte samenvatting van de drie verschillende perspectieven van het nieuwe examenprogramma. Voor meer informatie ga naar: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u="sng">
                <a:solidFill>
                  <a:schemeClr val="hlink"/>
                </a:solidFill>
                <a:latin typeface="Arial"/>
                <a:ea typeface="Arial"/>
                <a:cs typeface="Arial"/>
                <a:sym typeface="Arial"/>
                <a:hlinkClick r:id="rId3"/>
              </a:rPr>
              <a:t>Examenprogramma's moderne vreemde talen - SLO</a:t>
            </a:r>
            <a:endParaRPr lang="nl-NL" sz="1100">
              <a:solidFill>
                <a:srgbClr val="000000"/>
              </a:solidFill>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sz="1100">
              <a:solidFill>
                <a:srgbClr val="303030"/>
              </a:solidFill>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770d557af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770d557a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err="1"/>
              <a:t>Wij</a:t>
            </a:r>
            <a:r>
              <a:rPr lang="en-US"/>
              <a:t> </a:t>
            </a:r>
            <a:r>
              <a:rPr lang="en-US" err="1"/>
              <a:t>helpen</a:t>
            </a:r>
            <a:r>
              <a:rPr lang="en-US"/>
              <a:t> </a:t>
            </a:r>
            <a:r>
              <a:rPr lang="en-US" err="1"/>
              <a:t>jullie</a:t>
            </a:r>
            <a:r>
              <a:rPr lang="en-US"/>
              <a:t> met </a:t>
            </a:r>
            <a:r>
              <a:rPr lang="en-US" err="1"/>
              <a:t>een</a:t>
            </a:r>
            <a:r>
              <a:rPr lang="en-US"/>
              <a:t> </a:t>
            </a:r>
            <a:r>
              <a:rPr lang="en-US" err="1"/>
              <a:t>keuze</a:t>
            </a:r>
            <a:r>
              <a:rPr lang="en-US"/>
              <a:t> </a:t>
            </a:r>
            <a:r>
              <a:rPr lang="en-US" err="1"/>
              <a:t>te</a:t>
            </a:r>
            <a:r>
              <a:rPr lang="en-US"/>
              <a:t> </a:t>
            </a:r>
            <a:r>
              <a:rPr lang="en-US" err="1"/>
              <a:t>maken</a:t>
            </a:r>
            <a:r>
              <a:rPr lang="en-US"/>
              <a:t>!</a:t>
            </a:r>
          </a:p>
          <a:p>
            <a:pPr marL="457200" lvl="0" indent="-228600" algn="l" rtl="0">
              <a:spcBef>
                <a:spcPts val="0"/>
              </a:spcBef>
              <a:spcAft>
                <a:spcPts val="0"/>
              </a:spcAft>
              <a:buClr>
                <a:srgbClr val="303030"/>
              </a:buClr>
              <a:buSzPts val="1350"/>
              <a:buFont typeface="Open Sans"/>
              <a:buNone/>
            </a:pPr>
            <a:r>
              <a:rPr lang="nl-NL">
                <a:solidFill>
                  <a:schemeClr val="dk1"/>
                </a:solidFill>
              </a:rPr>
              <a:t>Wat dacht je van…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5770d557af_4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5770d557af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100"/>
              </a:spcBef>
              <a:spcAft>
                <a:spcPts val="1100"/>
              </a:spcAft>
              <a:buClr>
                <a:srgbClr val="000000"/>
              </a:buClr>
              <a:buSzPts val="1100"/>
              <a:buFont typeface="Arial"/>
              <a:buNone/>
              <a:tabLst/>
              <a:defRPr/>
            </a:pPr>
            <a:r>
              <a:rPr lang="nl-NL" sz="1100" b="1">
                <a:solidFill>
                  <a:srgbClr val="000000"/>
                </a:solidFill>
                <a:highlight>
                  <a:srgbClr val="FFFFFF"/>
                </a:highlight>
                <a:latin typeface="Arial"/>
                <a:ea typeface="Arial"/>
                <a:cs typeface="Arial"/>
                <a:sym typeface="Arial"/>
              </a:rPr>
              <a:t>Introductie</a:t>
            </a:r>
            <a:r>
              <a:rPr lang="nl-NL" sz="1100">
                <a:solidFill>
                  <a:srgbClr val="000000"/>
                </a:solidFill>
                <a:highlight>
                  <a:srgbClr val="FFFFFF"/>
                </a:highlight>
                <a:latin typeface="Arial"/>
                <a:ea typeface="Arial"/>
                <a:cs typeface="Arial"/>
                <a:sym typeface="Arial"/>
              </a:rPr>
              <a:t>: vind je Spaans een leuk vak? Overweeg je om taaldocent te worden? Ben je gek op kinderen en wil je je verder verdiepen in pedagogiek? Veel mogelijkheden! Je kan creatief aan de slag gaan met het ontwerpen van leuke materialen voor kinderen die Spaans van jou willen leren. </a:t>
            </a:r>
          </a:p>
          <a:p>
            <a:pPr marL="0" marR="0" lvl="0" indent="0" algn="l" defTabSz="914400" rtl="0" eaLnBrk="1" fontAlgn="auto" latinLnBrk="0" hangingPunct="1">
              <a:lnSpc>
                <a:spcPct val="100000"/>
              </a:lnSpc>
              <a:spcBef>
                <a:spcPts val="1100"/>
              </a:spcBef>
              <a:spcAft>
                <a:spcPts val="1100"/>
              </a:spcAft>
              <a:buClr>
                <a:srgbClr val="000000"/>
              </a:buClr>
              <a:buSzPts val="1100"/>
              <a:buFont typeface="Arial"/>
              <a:buNone/>
              <a:tabLst/>
              <a:defRPr/>
            </a:pPr>
            <a:endParaRPr lang="nl-NL" sz="1100">
              <a:solidFill>
                <a:srgbClr val="000000"/>
              </a:solidFill>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1100"/>
              </a:spcBef>
              <a:spcAft>
                <a:spcPts val="1100"/>
              </a:spcAft>
              <a:buClr>
                <a:srgbClr val="000000"/>
              </a:buClr>
              <a:buSzPts val="1100"/>
              <a:buFont typeface="Arial"/>
              <a:buNone/>
              <a:tabLst/>
              <a:defRPr/>
            </a:pPr>
            <a:r>
              <a:rPr lang="nl-NL" sz="1100" b="1">
                <a:solidFill>
                  <a:srgbClr val="000000"/>
                </a:solidFill>
                <a:highlight>
                  <a:srgbClr val="FFFFFF"/>
                </a:highlight>
                <a:latin typeface="Arial"/>
                <a:ea typeface="Arial"/>
                <a:cs typeface="Arial"/>
                <a:sym typeface="Arial"/>
              </a:rPr>
              <a:t>Product: </a:t>
            </a:r>
            <a:r>
              <a:rPr lang="nl-NL" sz="1100">
                <a:solidFill>
                  <a:srgbClr val="000000"/>
                </a:solidFill>
                <a:highlight>
                  <a:srgbClr val="FFFFFF"/>
                </a:highlight>
                <a:latin typeface="Arial"/>
                <a:ea typeface="Arial"/>
                <a:cs typeface="Arial"/>
                <a:sym typeface="Arial"/>
              </a:rPr>
              <a:t>lesmaterialen ontwerpen op niveau A1 en enquêtes afleggen om de motivatie te meten die gerapporteerd kunnen worden aan de VO scholen in de regio. </a:t>
            </a:r>
          </a:p>
          <a:p>
            <a:pPr marL="0" marR="0" lvl="0" indent="0" algn="l" defTabSz="914400" rtl="0" eaLnBrk="1" fontAlgn="auto" latinLnBrk="0" hangingPunct="1">
              <a:lnSpc>
                <a:spcPct val="100000"/>
              </a:lnSpc>
              <a:spcBef>
                <a:spcPts val="1100"/>
              </a:spcBef>
              <a:spcAft>
                <a:spcPts val="1100"/>
              </a:spcAft>
              <a:buClr>
                <a:srgbClr val="000000"/>
              </a:buClr>
              <a:buSzPts val="1100"/>
              <a:buFont typeface="Arial"/>
              <a:buNone/>
              <a:tabLst/>
              <a:defRPr/>
            </a:pPr>
            <a:endParaRPr lang="nl-NL" sz="1100">
              <a:solidFill>
                <a:srgbClr val="000000"/>
              </a:solidFill>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1100"/>
              </a:spcBef>
              <a:spcAft>
                <a:spcPts val="1100"/>
              </a:spcAft>
              <a:buClr>
                <a:srgbClr val="000000"/>
              </a:buClr>
              <a:buSzPts val="1100"/>
              <a:buFont typeface="Arial"/>
              <a:buNone/>
              <a:tabLst/>
              <a:defRPr/>
            </a:pPr>
            <a:r>
              <a:rPr lang="nl-NL" sz="1100" b="1">
                <a:solidFill>
                  <a:srgbClr val="000000"/>
                </a:solidFill>
                <a:highlight>
                  <a:srgbClr val="FFFFFF"/>
                </a:highlight>
                <a:latin typeface="Arial"/>
                <a:ea typeface="Arial"/>
                <a:cs typeface="Arial"/>
                <a:sym typeface="Arial"/>
              </a:rPr>
              <a:t>Koppeling maken aan domein A: </a:t>
            </a:r>
            <a:r>
              <a:rPr lang="nl-NL" sz="1100">
                <a:solidFill>
                  <a:srgbClr val="000000"/>
                </a:solidFill>
                <a:highlight>
                  <a:srgbClr val="FFFFFF"/>
                </a:highlight>
                <a:latin typeface="Arial"/>
                <a:ea typeface="Arial"/>
                <a:cs typeface="Arial"/>
                <a:sym typeface="Arial"/>
              </a:rPr>
              <a:t>lezen, schrijven, luisteren en spreken in de vreemde taal.  </a:t>
            </a:r>
          </a:p>
          <a:p>
            <a:pPr marL="0" lvl="0" indent="0" algn="l" rtl="0">
              <a:spcBef>
                <a:spcPts val="1100"/>
              </a:spcBef>
              <a:spcAft>
                <a:spcPts val="1100"/>
              </a:spcAft>
              <a:buNone/>
            </a:pPr>
            <a:r>
              <a:rPr lang="nl-NL" sz="1100">
                <a:solidFill>
                  <a:srgbClr val="000000"/>
                </a:solidFill>
                <a:highlight>
                  <a:srgbClr val="FFFFFF"/>
                </a:highlight>
                <a:latin typeface="Arial"/>
                <a:ea typeface="Arial"/>
                <a:cs typeface="Arial"/>
                <a:sym typeface="Arial"/>
              </a:rPr>
              <a:t>Bron: </a:t>
            </a:r>
            <a:r>
              <a:rPr lang="nl-NL" sz="1100" u="sng">
                <a:solidFill>
                  <a:schemeClr val="hlink"/>
                </a:solidFill>
                <a:latin typeface="Arial"/>
                <a:ea typeface="Arial"/>
                <a:cs typeface="Arial"/>
                <a:sym typeface="Arial"/>
                <a:hlinkClick r:id="rId3"/>
              </a:rPr>
              <a:t>Examenprogramma's moderne vreemde talen - SLO</a:t>
            </a:r>
            <a:endParaRPr lang="nl-NL" sz="1100">
              <a:solidFill>
                <a:srgbClr val="000000"/>
              </a:solidFill>
              <a:highlight>
                <a:srgbClr val="FFFFFF"/>
              </a:highlight>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5a61f5448_5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5a61f5448_5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b="1">
                <a:solidFill>
                  <a:srgbClr val="000000"/>
                </a:solidFill>
                <a:highlight>
                  <a:srgbClr val="FFFFFF"/>
                </a:highlight>
                <a:latin typeface="Arial"/>
                <a:ea typeface="Arial"/>
                <a:cs typeface="Arial"/>
                <a:sym typeface="Arial"/>
              </a:rPr>
              <a:t>Introductie</a:t>
            </a:r>
            <a:r>
              <a:rPr lang="nl-NL" sz="1100">
                <a:solidFill>
                  <a:srgbClr val="000000"/>
                </a:solidFill>
                <a:highlight>
                  <a:srgbClr val="FFFFFF"/>
                </a:highlight>
                <a:latin typeface="Arial"/>
                <a:ea typeface="Arial"/>
                <a:cs typeface="Arial"/>
                <a:sym typeface="Arial"/>
              </a:rPr>
              <a:t>: </a:t>
            </a:r>
            <a:r>
              <a:rPr lang="nl-NL"/>
              <a:t>Je bent helemaal gefascineerd door de Spaanstalige </a:t>
            </a:r>
            <a:r>
              <a:rPr lang="nl-NL" err="1"/>
              <a:t>Netflix</a:t>
            </a:r>
            <a:r>
              <a:rPr lang="nl-NL"/>
              <a:t> series. </a:t>
            </a:r>
            <a:r>
              <a:rPr lang="es"/>
              <a:t>Je wil graag onderzoek doen naar de taalvariaties in het Spaans. Je gaat diverse </a:t>
            </a:r>
            <a:r>
              <a:rPr lang="es">
                <a:solidFill>
                  <a:schemeClr val="dk1"/>
                </a:solidFill>
              </a:rPr>
              <a:t>televisieseries afkomstig uit verschillende Spaanstalige landen analyseren. Je gaat op zoek naar taalverschillen: accenten, woordenschat, intonatie, tempo. Je maakt een mini documentaire waarin je deze verschillen duidelijk maakt door middel van theoretische kennis en voorbeeldfragmenten uit deze series.   </a:t>
            </a:r>
            <a:r>
              <a:rPr lang="es"/>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sz="1100">
              <a:solidFill>
                <a:srgbClr val="000000"/>
              </a:solidFill>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b="1"/>
              <a:t>Product: </a:t>
            </a:r>
            <a:r>
              <a:rPr lang="nl-NL"/>
              <a:t>kort documentair maken met geknipte voorbeelden uit verschillende Spaanstalige landen en analyse van deze taalvariaties. </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b="1">
                <a:solidFill>
                  <a:srgbClr val="000000"/>
                </a:solidFill>
                <a:highlight>
                  <a:srgbClr val="FFFFFF"/>
                </a:highlight>
                <a:latin typeface="Arial"/>
                <a:ea typeface="Arial"/>
                <a:cs typeface="Arial"/>
                <a:sym typeface="Arial"/>
              </a:rPr>
              <a:t>Koppeling maken aan domein B</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100">
                <a:solidFill>
                  <a:srgbClr val="000000"/>
                </a:solidFill>
                <a:highlight>
                  <a:srgbClr val="FFFFFF"/>
                </a:highlight>
                <a:latin typeface="Arial"/>
                <a:ea typeface="Arial"/>
                <a:cs typeface="Arial"/>
                <a:sym typeface="Arial"/>
              </a:rPr>
              <a:t>Bron: </a:t>
            </a:r>
            <a:r>
              <a:rPr lang="nl-NL" sz="1100" u="sng">
                <a:solidFill>
                  <a:schemeClr val="hlink"/>
                </a:solidFill>
                <a:latin typeface="Arial"/>
                <a:ea typeface="Arial"/>
                <a:cs typeface="Arial"/>
                <a:sym typeface="Arial"/>
                <a:hlinkClick r:id="rId3"/>
              </a:rPr>
              <a:t>Examenprogramma's moderne vreemde talen - SLO</a:t>
            </a:r>
            <a:endParaRPr lang="nl-NL" sz="1100">
              <a:solidFill>
                <a:srgbClr val="000000"/>
              </a:solidFill>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s"/>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17.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9.xml"/><Relationship Id="rId7" Type="http://schemas.openxmlformats.org/officeDocument/2006/relationships/image" Target="../media/image7.jpe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40138" y="1838414"/>
            <a:ext cx="7136700" cy="1022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s"/>
              <a:t>Docent als ambassadeur van het vak Spaans</a:t>
            </a:r>
            <a:endParaRPr/>
          </a:p>
        </p:txBody>
      </p:sp>
      <p:pic>
        <p:nvPicPr>
          <p:cNvPr id="67" name="Google Shape;67;p13"/>
          <p:cNvPicPr preferRelativeResize="0"/>
          <p:nvPr/>
        </p:nvPicPr>
        <p:blipFill>
          <a:blip r:embed="rId3">
            <a:alphaModFix/>
          </a:blip>
          <a:stretch>
            <a:fillRect/>
          </a:stretch>
        </p:blipFill>
        <p:spPr>
          <a:xfrm>
            <a:off x="125450" y="3724400"/>
            <a:ext cx="8966074" cy="1274100"/>
          </a:xfrm>
          <a:prstGeom prst="rect">
            <a:avLst/>
          </a:prstGeom>
          <a:noFill/>
          <a:ln>
            <a:noFill/>
          </a:ln>
        </p:spPr>
      </p:pic>
      <p:sp>
        <p:nvSpPr>
          <p:cNvPr id="68" name="Google Shape;68;p13"/>
          <p:cNvSpPr txBox="1"/>
          <p:nvPr/>
        </p:nvSpPr>
        <p:spPr>
          <a:xfrm>
            <a:off x="440675" y="209125"/>
            <a:ext cx="7977300" cy="162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a:solidFill>
                  <a:schemeClr val="dk2"/>
                </a:solidFill>
                <a:latin typeface="Open Sans"/>
                <a:ea typeface="Open Sans"/>
                <a:cs typeface="Open Sans"/>
                <a:sym typeface="Open Sans"/>
              </a:rPr>
              <a:t>Dia 1 en 2: toelichting materialen ter voorbereiding voor de docent (ELE)</a:t>
            </a:r>
            <a:endParaRPr sz="1800">
              <a:solidFill>
                <a:schemeClr val="dk2"/>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DFD1C6B9-7355-0A90-0015-A3EC5E989E13}"/>
            </a:ext>
          </a:extLst>
        </p:cNvPr>
        <p:cNvGrpSpPr/>
        <p:nvPr/>
      </p:nvGrpSpPr>
      <p:grpSpPr>
        <a:xfrm>
          <a:off x="0" y="0"/>
          <a:ext cx="0" cy="0"/>
          <a:chOff x="0" y="0"/>
          <a:chExt cx="0" cy="0"/>
        </a:xfrm>
      </p:grpSpPr>
      <p:sp>
        <p:nvSpPr>
          <p:cNvPr id="128" name="Google Shape;128;p22">
            <a:extLst>
              <a:ext uri="{FF2B5EF4-FFF2-40B4-BE49-F238E27FC236}">
                <a16:creationId xmlns:a16="http://schemas.microsoft.com/office/drawing/2014/main" id="{3D0FAEF6-AAF6-C8AA-CF77-26F7749234EA}"/>
              </a:ext>
            </a:extLst>
          </p:cNvPr>
          <p:cNvSpPr txBox="1">
            <a:spLocks noGrp="1"/>
          </p:cNvSpPr>
          <p:nvPr>
            <p:ph type="title"/>
          </p:nvPr>
        </p:nvSpPr>
        <p:spPr>
          <a:xfrm>
            <a:off x="311700" y="445025"/>
            <a:ext cx="321255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Een infografie creëren van de beroepen waar Spaans voor nodig is</a:t>
            </a:r>
            <a:endParaRPr/>
          </a:p>
        </p:txBody>
      </p:sp>
      <p:sp>
        <p:nvSpPr>
          <p:cNvPr id="2" name="Stroomdiagram: Verbindingslijn 1">
            <a:extLst>
              <a:ext uri="{FF2B5EF4-FFF2-40B4-BE49-F238E27FC236}">
                <a16:creationId xmlns:a16="http://schemas.microsoft.com/office/drawing/2014/main" id="{8083AF33-F35C-6E34-E359-D7CEFB61FB47}"/>
              </a:ext>
            </a:extLst>
          </p:cNvPr>
          <p:cNvSpPr/>
          <p:nvPr/>
        </p:nvSpPr>
        <p:spPr>
          <a:xfrm>
            <a:off x="212175" y="3901061"/>
            <a:ext cx="1133475" cy="1034214"/>
          </a:xfrm>
          <a:prstGeom prst="flowChartConnecto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
              <a:t>Domein B</a:t>
            </a:r>
            <a:endParaRPr lang="nl-NL"/>
          </a:p>
        </p:txBody>
      </p:sp>
      <p:pic>
        <p:nvPicPr>
          <p:cNvPr id="4098" name="Picture 2" descr="Opleiding Luchtvaartdienstverlener | MBO Niveau 4">
            <a:extLst>
              <a:ext uri="{FF2B5EF4-FFF2-40B4-BE49-F238E27FC236}">
                <a16:creationId xmlns:a16="http://schemas.microsoft.com/office/drawing/2014/main" id="{6FC00174-2940-D855-C16F-9E2EBDEE9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725" y="295900"/>
            <a:ext cx="2569575" cy="1713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callcenter">
            <a:extLst>
              <a:ext uri="{FF2B5EF4-FFF2-40B4-BE49-F238E27FC236}">
                <a16:creationId xmlns:a16="http://schemas.microsoft.com/office/drawing/2014/main" id="{75BCF827-7BA6-41A5-AE57-1BB0DCE72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975" y="3222225"/>
            <a:ext cx="2558734" cy="1713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Image result for zaken doen">
            <a:extLst>
              <a:ext uri="{FF2B5EF4-FFF2-40B4-BE49-F238E27FC236}">
                <a16:creationId xmlns:a16="http://schemas.microsoft.com/office/drawing/2014/main" id="{F5739C8A-7EF7-98BC-8B2A-3B5D1903B5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5268" y="1921275"/>
            <a:ext cx="2558734" cy="1557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Google Shape;81;p15">
            <a:extLst>
              <a:ext uri="{FF2B5EF4-FFF2-40B4-BE49-F238E27FC236}">
                <a16:creationId xmlns:a16="http://schemas.microsoft.com/office/drawing/2014/main" id="{5932C800-F6B2-4227-652F-C302AF943FFC}"/>
              </a:ext>
            </a:extLst>
          </p:cNvPr>
          <p:cNvPicPr preferRelativeResize="0"/>
          <p:nvPr/>
        </p:nvPicPr>
        <p:blipFill>
          <a:blip r:embed="rId7">
            <a:alphaModFix/>
          </a:blip>
          <a:srcRect l="53843" t="-3000" b="-1"/>
          <a:stretch/>
        </p:blipFill>
        <p:spPr>
          <a:xfrm>
            <a:off x="6584002" y="4089675"/>
            <a:ext cx="2347823" cy="845600"/>
          </a:xfrm>
          <a:prstGeom prst="rect">
            <a:avLst/>
          </a:prstGeom>
          <a:noFill/>
          <a:ln>
            <a:noFill/>
          </a:ln>
        </p:spPr>
      </p:pic>
    </p:spTree>
    <p:custDataLst>
      <p:tags r:id="rId1"/>
    </p:custDataLst>
    <p:extLst>
      <p:ext uri="{BB962C8B-B14F-4D97-AF65-F5344CB8AC3E}">
        <p14:creationId xmlns:p14="http://schemas.microsoft.com/office/powerpoint/2010/main" val="257069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11700" y="445025"/>
            <a:ext cx="34983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Spaanstaligen intervieuwen om de relatie tussen geloof en cultuur te analyseren.</a:t>
            </a:r>
            <a:endParaRPr/>
          </a:p>
        </p:txBody>
      </p:sp>
      <p:sp>
        <p:nvSpPr>
          <p:cNvPr id="2" name="Stroomdiagram: Verbindingslijn 1">
            <a:extLst>
              <a:ext uri="{FF2B5EF4-FFF2-40B4-BE49-F238E27FC236}">
                <a16:creationId xmlns:a16="http://schemas.microsoft.com/office/drawing/2014/main" id="{80B3FC53-BC63-55BE-4C4F-28238D6B385F}"/>
              </a:ext>
            </a:extLst>
          </p:cNvPr>
          <p:cNvSpPr/>
          <p:nvPr/>
        </p:nvSpPr>
        <p:spPr>
          <a:xfrm>
            <a:off x="212175" y="3901061"/>
            <a:ext cx="1133475" cy="1034214"/>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
              <a:t>Domein C</a:t>
            </a:r>
            <a:endParaRPr lang="nl-NL"/>
          </a:p>
        </p:txBody>
      </p:sp>
      <p:pic>
        <p:nvPicPr>
          <p:cNvPr id="6" name="Picture 4" descr="Image result for bautizo">
            <a:extLst>
              <a:ext uri="{FF2B5EF4-FFF2-40B4-BE49-F238E27FC236}">
                <a16:creationId xmlns:a16="http://schemas.microsoft.com/office/drawing/2014/main" id="{4AA10E16-0FB0-1509-E2FD-5C644578F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7845" y="445025"/>
            <a:ext cx="2267532" cy="15116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0" name="Picture 2" descr="Image result for comunion">
            <a:extLst>
              <a:ext uri="{FF2B5EF4-FFF2-40B4-BE49-F238E27FC236}">
                <a16:creationId xmlns:a16="http://schemas.microsoft.com/office/drawing/2014/main" id="{4117BA41-2A0F-DBF1-EAA2-3FBE6E9E7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1803" y="378250"/>
            <a:ext cx="2330497" cy="18169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4" name="Picture 6" descr="Image result for quinceañera">
            <a:extLst>
              <a:ext uri="{FF2B5EF4-FFF2-40B4-BE49-F238E27FC236}">
                <a16:creationId xmlns:a16="http://schemas.microsoft.com/office/drawing/2014/main" id="{B3EB800B-F90A-F4D2-24DC-0EF1E59923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3209" y="2411515"/>
            <a:ext cx="1752168" cy="21009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Google Shape;81;p15">
            <a:extLst>
              <a:ext uri="{FF2B5EF4-FFF2-40B4-BE49-F238E27FC236}">
                <a16:creationId xmlns:a16="http://schemas.microsoft.com/office/drawing/2014/main" id="{D9487383-D718-12CC-92D7-5609EA859B6F}"/>
              </a:ext>
            </a:extLst>
          </p:cNvPr>
          <p:cNvPicPr preferRelativeResize="0"/>
          <p:nvPr/>
        </p:nvPicPr>
        <p:blipFill>
          <a:blip r:embed="rId7">
            <a:alphaModFix/>
          </a:blip>
          <a:srcRect l="53843" t="-3000" b="-1"/>
          <a:stretch/>
        </p:blipFill>
        <p:spPr>
          <a:xfrm>
            <a:off x="6584002" y="4089675"/>
            <a:ext cx="2347823" cy="845600"/>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311700" y="445024"/>
            <a:ext cx="3174450" cy="3326875"/>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Reizen naar Spanje gefinancieerd door  Erasmus+ om je onderzoek op een school te verrichten.</a:t>
            </a:r>
            <a:endParaRPr/>
          </a:p>
        </p:txBody>
      </p:sp>
      <p:pic>
        <p:nvPicPr>
          <p:cNvPr id="3074" name="Picture 2" descr="Descubre el encanto de España con Erasmus+ | Cámara de Comercio Hispano ...">
            <a:extLst>
              <a:ext uri="{FF2B5EF4-FFF2-40B4-BE49-F238E27FC236}">
                <a16:creationId xmlns:a16="http://schemas.microsoft.com/office/drawing/2014/main" id="{43AD22C9-3B40-A433-1962-A252B71A6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467" y="330724"/>
            <a:ext cx="4435833" cy="3326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troomdiagram: Verbindingslijn 1">
            <a:extLst>
              <a:ext uri="{FF2B5EF4-FFF2-40B4-BE49-F238E27FC236}">
                <a16:creationId xmlns:a16="http://schemas.microsoft.com/office/drawing/2014/main" id="{3BBD2C7D-5E2A-7492-4372-6A4DF37E7626}"/>
              </a:ext>
            </a:extLst>
          </p:cNvPr>
          <p:cNvSpPr/>
          <p:nvPr/>
        </p:nvSpPr>
        <p:spPr>
          <a:xfrm>
            <a:off x="311700" y="3853436"/>
            <a:ext cx="1133475" cy="103421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a:t>Domein A</a:t>
            </a:r>
            <a:endParaRPr lang="nl-NL"/>
          </a:p>
        </p:txBody>
      </p:sp>
      <p:sp>
        <p:nvSpPr>
          <p:cNvPr id="3" name="Stroomdiagram: Verbindingslijn 2">
            <a:extLst>
              <a:ext uri="{FF2B5EF4-FFF2-40B4-BE49-F238E27FC236}">
                <a16:creationId xmlns:a16="http://schemas.microsoft.com/office/drawing/2014/main" id="{96B4FCD4-DB00-EBE5-4A46-2E8175113B44}"/>
              </a:ext>
            </a:extLst>
          </p:cNvPr>
          <p:cNvSpPr/>
          <p:nvPr/>
        </p:nvSpPr>
        <p:spPr>
          <a:xfrm>
            <a:off x="1593300" y="3853436"/>
            <a:ext cx="1133475" cy="1034214"/>
          </a:xfrm>
          <a:prstGeom prst="flowChartConnecto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
              <a:t>Domein B</a:t>
            </a:r>
            <a:endParaRPr lang="nl-NL"/>
          </a:p>
        </p:txBody>
      </p:sp>
      <p:sp>
        <p:nvSpPr>
          <p:cNvPr id="4" name="Stroomdiagram: Verbindingslijn 3">
            <a:extLst>
              <a:ext uri="{FF2B5EF4-FFF2-40B4-BE49-F238E27FC236}">
                <a16:creationId xmlns:a16="http://schemas.microsoft.com/office/drawing/2014/main" id="{ED5025AC-45E5-C192-22E6-A0A0C63E0ACD}"/>
              </a:ext>
            </a:extLst>
          </p:cNvPr>
          <p:cNvSpPr/>
          <p:nvPr/>
        </p:nvSpPr>
        <p:spPr>
          <a:xfrm>
            <a:off x="2919412" y="3853436"/>
            <a:ext cx="1133475" cy="1034214"/>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
              <a:t>Domein C</a:t>
            </a:r>
            <a:endParaRPr lang="nl-NL"/>
          </a:p>
        </p:txBody>
      </p:sp>
      <p:pic>
        <p:nvPicPr>
          <p:cNvPr id="5" name="Google Shape;81;p15">
            <a:extLst>
              <a:ext uri="{FF2B5EF4-FFF2-40B4-BE49-F238E27FC236}">
                <a16:creationId xmlns:a16="http://schemas.microsoft.com/office/drawing/2014/main" id="{225E1F5B-F319-2F49-2448-FCCEC57D1689}"/>
              </a:ext>
            </a:extLst>
          </p:cNvPr>
          <p:cNvPicPr preferRelativeResize="0"/>
          <p:nvPr/>
        </p:nvPicPr>
        <p:blipFill>
          <a:blip r:embed="rId5">
            <a:alphaModFix/>
          </a:blip>
          <a:srcRect l="53843" t="-3000" b="-1"/>
          <a:stretch/>
        </p:blipFill>
        <p:spPr>
          <a:xfrm>
            <a:off x="6584002" y="4089675"/>
            <a:ext cx="2347823" cy="845600"/>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Beoordelingsproces</a:t>
            </a:r>
            <a:endParaRPr/>
          </a:p>
        </p:txBody>
      </p:sp>
      <p:sp>
        <p:nvSpPr>
          <p:cNvPr id="160" name="Google Shape;160;p2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t>Nadat je PWS op school is beoordeeld stuurt je docent (Spaans) het product aan Levende Talen binnen de afgesproken deadline.</a:t>
            </a:r>
            <a:endParaRPr/>
          </a:p>
          <a:p>
            <a:pPr marL="0" lvl="0" indent="0" algn="l" rtl="0">
              <a:spcBef>
                <a:spcPts val="1200"/>
              </a:spcBef>
              <a:spcAft>
                <a:spcPts val="0"/>
              </a:spcAft>
              <a:buNone/>
            </a:pPr>
            <a:r>
              <a:rPr lang="es"/>
              <a:t>De PWS- commissie leest alle producten en beoordeelt deze op bepaalde criteria punten. </a:t>
            </a:r>
            <a:endParaRPr/>
          </a:p>
          <a:p>
            <a:pPr marL="0" lvl="0" indent="0" algn="l" rtl="0">
              <a:spcBef>
                <a:spcPts val="1200"/>
              </a:spcBef>
              <a:spcAft>
                <a:spcPts val="0"/>
              </a:spcAft>
              <a:buNone/>
            </a:pPr>
            <a:r>
              <a:rPr lang="es"/>
              <a:t>Binnen een paar weken ontvang je een mailtje als je geselecteerd bent.</a:t>
            </a:r>
            <a:endParaRPr/>
          </a:p>
          <a:p>
            <a:pPr marL="0" lvl="0" indent="0" algn="l" rtl="0">
              <a:spcBef>
                <a:spcPts val="1200"/>
              </a:spcBef>
              <a:spcAft>
                <a:spcPts val="0"/>
              </a:spcAft>
              <a:buNone/>
            </a:pPr>
            <a:r>
              <a:rPr lang="es"/>
              <a:t>Je </a:t>
            </a:r>
            <a:r>
              <a:rPr lang="es" err="1"/>
              <a:t>docent</a:t>
            </a:r>
            <a:r>
              <a:rPr lang="es"/>
              <a:t> </a:t>
            </a:r>
            <a:r>
              <a:rPr lang="es" err="1"/>
              <a:t>zorgt</a:t>
            </a:r>
            <a:r>
              <a:rPr lang="es"/>
              <a:t> </a:t>
            </a:r>
            <a:r>
              <a:rPr lang="es" err="1"/>
              <a:t>dat</a:t>
            </a:r>
            <a:r>
              <a:rPr lang="es"/>
              <a:t> de </a:t>
            </a:r>
            <a:r>
              <a:rPr lang="es" err="1"/>
              <a:t>prijs</a:t>
            </a:r>
            <a:r>
              <a:rPr lang="es"/>
              <a:t> </a:t>
            </a:r>
            <a:r>
              <a:rPr lang="es" err="1"/>
              <a:t>op</a:t>
            </a:r>
            <a:r>
              <a:rPr lang="es"/>
              <a:t> </a:t>
            </a:r>
            <a:r>
              <a:rPr lang="es" err="1"/>
              <a:t>een</a:t>
            </a:r>
            <a:r>
              <a:rPr lang="es"/>
              <a:t> </a:t>
            </a:r>
            <a:r>
              <a:rPr lang="es" err="1"/>
              <a:t>feestelijke</a:t>
            </a:r>
            <a:r>
              <a:rPr lang="es"/>
              <a:t> </a:t>
            </a:r>
            <a:r>
              <a:rPr lang="es" err="1"/>
              <a:t>manier</a:t>
            </a:r>
            <a:r>
              <a:rPr lang="es"/>
              <a:t> </a:t>
            </a:r>
            <a:r>
              <a:rPr lang="es" err="1"/>
              <a:t>wordt</a:t>
            </a:r>
            <a:r>
              <a:rPr lang="es"/>
              <a:t> </a:t>
            </a:r>
            <a:r>
              <a:rPr lang="es" err="1"/>
              <a:t>overgedragen</a:t>
            </a:r>
            <a:r>
              <a:rPr lang="es"/>
              <a:t>!</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61" name="Google Shape;161;p26"/>
          <p:cNvPicPr preferRelativeResize="0"/>
          <p:nvPr/>
        </p:nvPicPr>
        <p:blipFill>
          <a:blip r:embed="rId3">
            <a:alphaModFix amt="25000"/>
          </a:blip>
          <a:stretch>
            <a:fillRect/>
          </a:stretch>
        </p:blipFill>
        <p:spPr>
          <a:xfrm>
            <a:off x="125450" y="3724400"/>
            <a:ext cx="8966074" cy="1274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Jury en criteria </a:t>
            </a:r>
            <a:endParaRPr/>
          </a:p>
        </p:txBody>
      </p:sp>
      <p:sp>
        <p:nvSpPr>
          <p:cNvPr id="167" name="Google Shape;167;p27"/>
          <p:cNvSpPr txBox="1">
            <a:spLocks noGrp="1"/>
          </p:cNvSpPr>
          <p:nvPr>
            <p:ph type="body" idx="1"/>
          </p:nvPr>
        </p:nvSpPr>
        <p:spPr>
          <a:xfrm>
            <a:off x="311700" y="920400"/>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t>Een team gevormd door bevoegde docenten zal je product beoordelen volgens de volgende criteria:</a:t>
            </a:r>
          </a:p>
          <a:p>
            <a:pPr marL="0" lvl="0" indent="0" algn="l" rtl="0">
              <a:spcBef>
                <a:spcPts val="0"/>
              </a:spcBef>
              <a:spcAft>
                <a:spcPts val="0"/>
              </a:spcAft>
              <a:buNone/>
            </a:pPr>
            <a:endParaRPr lang="es"/>
          </a:p>
          <a:p>
            <a:pPr marL="0" lvl="0" indent="0" algn="l" rtl="0">
              <a:spcBef>
                <a:spcPts val="0"/>
              </a:spcBef>
              <a:spcAft>
                <a:spcPts val="0"/>
              </a:spcAft>
              <a:buNone/>
            </a:pPr>
            <a:r>
              <a:rPr lang="es"/>
              <a:t>Sociaal maatschappelijk </a:t>
            </a:r>
            <a:r>
              <a:rPr lang="es" b="1"/>
              <a:t>relevant</a:t>
            </a:r>
            <a:endParaRPr b="1"/>
          </a:p>
          <a:p>
            <a:pPr marL="0" lvl="0" indent="0" algn="l" rtl="0">
              <a:spcBef>
                <a:spcPts val="1200"/>
              </a:spcBef>
              <a:spcAft>
                <a:spcPts val="0"/>
              </a:spcAft>
              <a:buNone/>
            </a:pPr>
            <a:r>
              <a:rPr lang="es" b="1"/>
              <a:t>Innovatief</a:t>
            </a:r>
            <a:r>
              <a:rPr lang="es"/>
              <a:t> binnen de historische context of door het actuele onderwerp</a:t>
            </a:r>
            <a:endParaRPr/>
          </a:p>
          <a:p>
            <a:pPr marL="0" lvl="0" indent="0" algn="l" rtl="0">
              <a:spcBef>
                <a:spcPts val="1200"/>
              </a:spcBef>
              <a:spcAft>
                <a:spcPts val="0"/>
              </a:spcAft>
              <a:buNone/>
            </a:pPr>
            <a:r>
              <a:rPr lang="es" b="1"/>
              <a:t>Wetenschappelijk</a:t>
            </a:r>
            <a:r>
              <a:rPr lang="es"/>
              <a:t> onderbouwd (in samenwerking met gremia onderzoekers)</a:t>
            </a:r>
            <a:endParaRPr/>
          </a:p>
          <a:p>
            <a:pPr marL="0" lvl="0" indent="0" algn="l" rtl="0">
              <a:spcBef>
                <a:spcPts val="1200"/>
              </a:spcBef>
              <a:spcAft>
                <a:spcPts val="0"/>
              </a:spcAft>
              <a:buNone/>
            </a:pPr>
            <a:r>
              <a:rPr lang="es"/>
              <a:t>Product is </a:t>
            </a:r>
            <a:r>
              <a:rPr lang="es" b="1"/>
              <a:t>creatief</a:t>
            </a:r>
            <a:r>
              <a:rPr lang="es"/>
              <a:t> en tijdens een (Spaanse) les (PO-VO-WO) </a:t>
            </a:r>
            <a:r>
              <a:rPr lang="es" b="1"/>
              <a:t>bruikbaar</a:t>
            </a:r>
            <a:r>
              <a:rPr lang="es"/>
              <a:t>.</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68" name="Google Shape;168;p27"/>
          <p:cNvPicPr preferRelativeResize="0"/>
          <p:nvPr/>
        </p:nvPicPr>
        <p:blipFill>
          <a:blip r:embed="rId3">
            <a:alphaModFix amt="25000"/>
          </a:blip>
          <a:stretch>
            <a:fillRect/>
          </a:stretch>
        </p:blipFill>
        <p:spPr>
          <a:xfrm>
            <a:off x="125450" y="3724400"/>
            <a:ext cx="8966074" cy="1274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E37D82C4-0CE1-C836-678E-F66BC77D6761}"/>
            </a:ext>
          </a:extLst>
        </p:cNvPr>
        <p:cNvGrpSpPr/>
        <p:nvPr/>
      </p:nvGrpSpPr>
      <p:grpSpPr>
        <a:xfrm>
          <a:off x="0" y="0"/>
          <a:ext cx="0" cy="0"/>
          <a:chOff x="0" y="0"/>
          <a:chExt cx="0" cy="0"/>
        </a:xfrm>
      </p:grpSpPr>
      <p:sp>
        <p:nvSpPr>
          <p:cNvPr id="159" name="Google Shape;159;p26">
            <a:extLst>
              <a:ext uri="{FF2B5EF4-FFF2-40B4-BE49-F238E27FC236}">
                <a16:creationId xmlns:a16="http://schemas.microsoft.com/office/drawing/2014/main" id="{C92DC94A-8346-F7EF-0502-2C1CBEE2F829}"/>
              </a:ext>
            </a:extLst>
          </p:cNvPr>
          <p:cNvSpPr txBox="1">
            <a:spLocks noGrp="1"/>
          </p:cNvSpPr>
          <p:nvPr>
            <p:ph type="title"/>
          </p:nvPr>
        </p:nvSpPr>
        <p:spPr>
          <a:xfrm>
            <a:off x="311699" y="445025"/>
            <a:ext cx="9220227" cy="707399"/>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Beoordelingsproces &gt; Jury en criteria &gt; </a:t>
            </a:r>
            <a:r>
              <a:rPr lang="es" sz="4400">
                <a:solidFill>
                  <a:schemeClr val="tx1">
                    <a:lumMod val="75000"/>
                  </a:schemeClr>
                </a:solidFill>
              </a:rPr>
              <a:t>Prijsuitreiking!</a:t>
            </a:r>
            <a:endParaRPr sz="4400">
              <a:solidFill>
                <a:schemeClr val="tx1">
                  <a:lumMod val="75000"/>
                </a:schemeClr>
              </a:solidFill>
            </a:endParaRPr>
          </a:p>
        </p:txBody>
      </p:sp>
      <p:pic>
        <p:nvPicPr>
          <p:cNvPr id="161" name="Google Shape;161;p26">
            <a:extLst>
              <a:ext uri="{FF2B5EF4-FFF2-40B4-BE49-F238E27FC236}">
                <a16:creationId xmlns:a16="http://schemas.microsoft.com/office/drawing/2014/main" id="{67901916-3E7D-348E-9BAB-00DA29ADDD4A}"/>
              </a:ext>
            </a:extLst>
          </p:cNvPr>
          <p:cNvPicPr preferRelativeResize="0"/>
          <p:nvPr/>
        </p:nvPicPr>
        <p:blipFill>
          <a:blip r:embed="rId4">
            <a:alphaModFix amt="25000"/>
          </a:blip>
          <a:stretch>
            <a:fillRect/>
          </a:stretch>
        </p:blipFill>
        <p:spPr>
          <a:xfrm>
            <a:off x="125450" y="3724400"/>
            <a:ext cx="8966074" cy="1274100"/>
          </a:xfrm>
          <a:prstGeom prst="rect">
            <a:avLst/>
          </a:prstGeom>
          <a:noFill/>
          <a:ln>
            <a:noFill/>
          </a:ln>
        </p:spPr>
      </p:pic>
      <p:pic>
        <p:nvPicPr>
          <p:cNvPr id="7" name="Afbeelding 6" descr="Illustratie van twee personen met beker">
            <a:extLst>
              <a:ext uri="{FF2B5EF4-FFF2-40B4-BE49-F238E27FC236}">
                <a16:creationId xmlns:a16="http://schemas.microsoft.com/office/drawing/2014/main" id="{F4E86DBE-78C0-2695-8C39-1A57C12F1862}"/>
              </a:ext>
            </a:extLst>
          </p:cNvPr>
          <p:cNvPicPr>
            <a:picLocks noChangeAspect="1"/>
          </p:cNvPicPr>
          <p:nvPr/>
        </p:nvPicPr>
        <p:blipFill>
          <a:blip r:embed="rId5"/>
          <a:stretch>
            <a:fillRect/>
          </a:stretch>
        </p:blipFill>
        <p:spPr>
          <a:xfrm>
            <a:off x="3150150" y="1223660"/>
            <a:ext cx="3326850" cy="2495439"/>
          </a:xfrm>
          <a:prstGeom prst="rect">
            <a:avLst/>
          </a:prstGeom>
        </p:spPr>
      </p:pic>
    </p:spTree>
    <p:custDataLst>
      <p:tags r:id="rId1"/>
    </p:custDataLst>
    <p:extLst>
      <p:ext uri="{BB962C8B-B14F-4D97-AF65-F5344CB8AC3E}">
        <p14:creationId xmlns:p14="http://schemas.microsoft.com/office/powerpoint/2010/main" val="1565277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BE1E36F-3A83-9C2F-A7BD-45BFC9D8AA68}"/>
            </a:ext>
          </a:extLst>
        </p:cNvPr>
        <p:cNvGrpSpPr/>
        <p:nvPr/>
      </p:nvGrpSpPr>
      <p:grpSpPr>
        <a:xfrm>
          <a:off x="0" y="0"/>
          <a:ext cx="0" cy="0"/>
          <a:chOff x="0" y="0"/>
          <a:chExt cx="0" cy="0"/>
        </a:xfrm>
      </p:grpSpPr>
      <p:sp>
        <p:nvSpPr>
          <p:cNvPr id="80" name="Google Shape;80;p15">
            <a:extLst>
              <a:ext uri="{FF2B5EF4-FFF2-40B4-BE49-F238E27FC236}">
                <a16:creationId xmlns:a16="http://schemas.microsoft.com/office/drawing/2014/main" id="{B8CEAFF0-5371-7D13-9CA5-FC57CEE0FD05}"/>
              </a:ext>
            </a:extLst>
          </p:cNvPr>
          <p:cNvSpPr txBox="1">
            <a:spLocks noGrp="1"/>
          </p:cNvSpPr>
          <p:nvPr>
            <p:ph type="ctrTitle"/>
          </p:nvPr>
        </p:nvSpPr>
        <p:spPr>
          <a:xfrm>
            <a:off x="1040137" y="2953390"/>
            <a:ext cx="7136700" cy="1022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s"/>
              <a:t>Profielwerkstuk Spaans</a:t>
            </a:r>
            <a:endParaRPr/>
          </a:p>
          <a:p>
            <a:pPr marL="0" lvl="0" indent="0" algn="l" rtl="0">
              <a:spcBef>
                <a:spcPts val="0"/>
              </a:spcBef>
              <a:spcAft>
                <a:spcPts val="0"/>
              </a:spcAft>
              <a:buNone/>
            </a:pPr>
            <a:r>
              <a:rPr lang="es" sz="3622"/>
              <a:t>         voor leerlingen mét of zonder Spaans </a:t>
            </a:r>
            <a:endParaRPr sz="3622"/>
          </a:p>
          <a:p>
            <a:pPr marL="0" lvl="0" indent="0" algn="ctr" rtl="0">
              <a:spcBef>
                <a:spcPts val="0"/>
              </a:spcBef>
              <a:spcAft>
                <a:spcPts val="0"/>
              </a:spcAft>
              <a:buNone/>
            </a:pPr>
            <a:endParaRPr/>
          </a:p>
        </p:txBody>
      </p:sp>
      <p:pic>
        <p:nvPicPr>
          <p:cNvPr id="81" name="Google Shape;81;p15">
            <a:extLst>
              <a:ext uri="{FF2B5EF4-FFF2-40B4-BE49-F238E27FC236}">
                <a16:creationId xmlns:a16="http://schemas.microsoft.com/office/drawing/2014/main" id="{CA7E8A3C-B7BE-9BB9-D681-CBAD0144A249}"/>
              </a:ext>
            </a:extLst>
          </p:cNvPr>
          <p:cNvPicPr preferRelativeResize="0"/>
          <p:nvPr/>
        </p:nvPicPr>
        <p:blipFill>
          <a:blip r:embed="rId3">
            <a:alphaModFix/>
          </a:blip>
          <a:stretch>
            <a:fillRect/>
          </a:stretch>
        </p:blipFill>
        <p:spPr>
          <a:xfrm>
            <a:off x="125450" y="3724400"/>
            <a:ext cx="8966074" cy="1274100"/>
          </a:xfrm>
          <a:prstGeom prst="rect">
            <a:avLst/>
          </a:prstGeom>
          <a:noFill/>
          <a:ln>
            <a:noFill/>
          </a:ln>
        </p:spPr>
      </p:pic>
      <p:sp>
        <p:nvSpPr>
          <p:cNvPr id="3" name="Tekstvak 2">
            <a:extLst>
              <a:ext uri="{FF2B5EF4-FFF2-40B4-BE49-F238E27FC236}">
                <a16:creationId xmlns:a16="http://schemas.microsoft.com/office/drawing/2014/main" id="{DF0B79E3-FCDD-D63E-084F-45E2DEE8CA4D}"/>
              </a:ext>
            </a:extLst>
          </p:cNvPr>
          <p:cNvSpPr txBox="1"/>
          <p:nvPr/>
        </p:nvSpPr>
        <p:spPr>
          <a:xfrm>
            <a:off x="1119788" y="418561"/>
            <a:ext cx="8024212" cy="861774"/>
          </a:xfrm>
          <a:prstGeom prst="rect">
            <a:avLst/>
          </a:prstGeom>
          <a:noFill/>
        </p:spPr>
        <p:txBody>
          <a:bodyPr wrap="square">
            <a:spAutoFit/>
          </a:bodyPr>
          <a:lstStyle/>
          <a:p>
            <a:r>
              <a:rPr lang="nl-NL" sz="2500">
                <a:solidFill>
                  <a:schemeClr val="tx1">
                    <a:lumMod val="50000"/>
                  </a:schemeClr>
                </a:solidFill>
              </a:rPr>
              <a:t>Meer inspiratie nodig? Vraag je docent Spaans!</a:t>
            </a:r>
          </a:p>
          <a:p>
            <a:endParaRPr lang="nl-NL" sz="2500">
              <a:solidFill>
                <a:schemeClr val="tx1">
                  <a:lumMod val="50000"/>
                </a:schemeClr>
              </a:solidFill>
            </a:endParaRPr>
          </a:p>
        </p:txBody>
      </p:sp>
    </p:spTree>
    <p:extLst>
      <p:ext uri="{BB962C8B-B14F-4D97-AF65-F5344CB8AC3E}">
        <p14:creationId xmlns:p14="http://schemas.microsoft.com/office/powerpoint/2010/main" val="2556259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311700" y="14500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Stimuleer jouw leerlingen om een PWS Spaans </a:t>
            </a:r>
            <a:br>
              <a:rPr lang="es"/>
            </a:br>
            <a:r>
              <a:rPr lang="es"/>
              <a:t>te maken door…</a:t>
            </a:r>
            <a:endParaRPr/>
          </a:p>
        </p:txBody>
      </p:sp>
      <p:sp>
        <p:nvSpPr>
          <p:cNvPr id="74" name="Google Shape;74;p14"/>
          <p:cNvSpPr txBox="1">
            <a:spLocks noGrp="1"/>
          </p:cNvSpPr>
          <p:nvPr>
            <p:ph type="body" idx="1"/>
          </p:nvPr>
        </p:nvSpPr>
        <p:spPr>
          <a:xfrm>
            <a:off x="0" y="1058750"/>
            <a:ext cx="8520600" cy="3302700"/>
          </a:xfrm>
          <a:prstGeom prst="rect">
            <a:avLst/>
          </a:prstGeom>
        </p:spPr>
        <p:txBody>
          <a:bodyPr spcFirstLastPara="1" wrap="square" lIns="91425" tIns="91425" rIns="91425" bIns="91425" anchor="t" anchorCtr="0">
            <a:noAutofit/>
          </a:bodyPr>
          <a:lstStyle/>
          <a:p>
            <a:pPr marL="457200" lvl="0" indent="-314325" algn="l" rtl="0">
              <a:spcBef>
                <a:spcPts val="2400"/>
              </a:spcBef>
              <a:spcAft>
                <a:spcPts val="0"/>
              </a:spcAft>
              <a:buClr>
                <a:srgbClr val="303030"/>
              </a:buClr>
              <a:buSzPts val="1350"/>
              <a:buChar char="●"/>
            </a:pPr>
            <a:r>
              <a:rPr lang="es" sz="1600">
                <a:solidFill>
                  <a:srgbClr val="303030"/>
                </a:solidFill>
              </a:rPr>
              <a:t>het campagnefilmpje in de les te laten zien als introductie van het onderwerp PWS Spaans</a:t>
            </a:r>
            <a:endParaRPr sz="1600">
              <a:solidFill>
                <a:srgbClr val="303030"/>
              </a:solidFill>
            </a:endParaRPr>
          </a:p>
          <a:p>
            <a:pPr marL="457200" lvl="0" indent="-314325" algn="l" rtl="0">
              <a:spcBef>
                <a:spcPts val="0"/>
              </a:spcBef>
              <a:spcAft>
                <a:spcPts val="0"/>
              </a:spcAft>
              <a:buClr>
                <a:srgbClr val="303030"/>
              </a:buClr>
              <a:buSzPts val="1350"/>
              <a:buChar char="●"/>
            </a:pPr>
            <a:r>
              <a:rPr lang="es" sz="1600">
                <a:solidFill>
                  <a:srgbClr val="303030"/>
                </a:solidFill>
              </a:rPr>
              <a:t>het formuleren en afbakenen van de  hoofdvraag a.d.h.v een voorbeeld</a:t>
            </a:r>
            <a:endParaRPr sz="1600">
              <a:solidFill>
                <a:srgbClr val="303030"/>
              </a:solidFill>
            </a:endParaRPr>
          </a:p>
          <a:p>
            <a:pPr marL="457200" lvl="0" indent="-314325" algn="l" rtl="0">
              <a:spcBef>
                <a:spcPts val="0"/>
              </a:spcBef>
              <a:spcAft>
                <a:spcPts val="0"/>
              </a:spcAft>
              <a:buClr>
                <a:srgbClr val="303030"/>
              </a:buClr>
              <a:buSzPts val="1350"/>
              <a:buChar char="●"/>
            </a:pPr>
            <a:r>
              <a:rPr lang="es" sz="1600">
                <a:solidFill>
                  <a:srgbClr val="303030"/>
                </a:solidFill>
              </a:rPr>
              <a:t>het helpen in contact komen met experts zoals (universitaire) docenten of onderzoekers)</a:t>
            </a:r>
            <a:endParaRPr sz="1600">
              <a:solidFill>
                <a:srgbClr val="303030"/>
              </a:solidFill>
            </a:endParaRPr>
          </a:p>
          <a:p>
            <a:pPr marL="457200" lvl="0" indent="-314325" algn="l" rtl="0">
              <a:spcBef>
                <a:spcPts val="0"/>
              </a:spcBef>
              <a:spcAft>
                <a:spcPts val="0"/>
              </a:spcAft>
              <a:buClr>
                <a:srgbClr val="303030"/>
              </a:buClr>
              <a:buSzPts val="1350"/>
              <a:buChar char="●"/>
            </a:pPr>
            <a:r>
              <a:rPr lang="es" sz="1600">
                <a:solidFill>
                  <a:srgbClr val="303030"/>
                </a:solidFill>
              </a:rPr>
              <a:t>het begeleiden van de uitvoering van een experiment of ervaring</a:t>
            </a:r>
            <a:endParaRPr sz="1600">
              <a:solidFill>
                <a:srgbClr val="303030"/>
              </a:solidFill>
            </a:endParaRPr>
          </a:p>
          <a:p>
            <a:pPr marL="457200" lvl="0" indent="-314325" algn="l" rtl="0">
              <a:spcBef>
                <a:spcPts val="0"/>
              </a:spcBef>
              <a:spcAft>
                <a:spcPts val="0"/>
              </a:spcAft>
              <a:buClr>
                <a:srgbClr val="303030"/>
              </a:buClr>
              <a:buSzPts val="1350"/>
              <a:buChar char="●"/>
            </a:pPr>
            <a:r>
              <a:rPr lang="es" sz="1600">
                <a:solidFill>
                  <a:srgbClr val="303030"/>
                </a:solidFill>
              </a:rPr>
              <a:t>het verwijzen naar materialen rondom de Spaanse taal en Culturen via Instituto Cervantes o.a.</a:t>
            </a:r>
            <a:endParaRPr sz="1600">
              <a:solidFill>
                <a:srgbClr val="303030"/>
              </a:solidFill>
            </a:endParaRPr>
          </a:p>
          <a:p>
            <a:pPr marL="457200" lvl="0" indent="-314325" algn="l" rtl="0">
              <a:spcBef>
                <a:spcPts val="0"/>
              </a:spcBef>
              <a:spcAft>
                <a:spcPts val="0"/>
              </a:spcAft>
              <a:buClr>
                <a:srgbClr val="303030"/>
              </a:buClr>
              <a:buSzPts val="1350"/>
              <a:buChar char="●"/>
            </a:pPr>
            <a:r>
              <a:rPr lang="es" sz="1600">
                <a:solidFill>
                  <a:srgbClr val="303030"/>
                </a:solidFill>
              </a:rPr>
              <a:t>het verzamelen van  literatuurbronnen </a:t>
            </a:r>
            <a:endParaRPr sz="1600"/>
          </a:p>
        </p:txBody>
      </p:sp>
      <p:pic>
        <p:nvPicPr>
          <p:cNvPr id="75" name="Google Shape;75;p14"/>
          <p:cNvPicPr preferRelativeResize="0"/>
          <p:nvPr/>
        </p:nvPicPr>
        <p:blipFill>
          <a:blip r:embed="rId3">
            <a:alphaModFix amt="25000"/>
          </a:blip>
          <a:stretch>
            <a:fillRect/>
          </a:stretch>
        </p:blipFill>
        <p:spPr>
          <a:xfrm>
            <a:off x="125450" y="3724400"/>
            <a:ext cx="8966074" cy="1274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ctrTitle"/>
          </p:nvPr>
        </p:nvSpPr>
        <p:spPr>
          <a:xfrm>
            <a:off x="1040137" y="2391732"/>
            <a:ext cx="7136700" cy="1022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s"/>
              <a:t>Profielwerkstuk Spaans</a:t>
            </a:r>
            <a:endParaRPr/>
          </a:p>
          <a:p>
            <a:pPr marL="0" lvl="0" indent="0" algn="l" rtl="0">
              <a:spcBef>
                <a:spcPts val="0"/>
              </a:spcBef>
              <a:spcAft>
                <a:spcPts val="0"/>
              </a:spcAft>
              <a:buNone/>
            </a:pPr>
            <a:r>
              <a:rPr lang="es" sz="3622"/>
              <a:t>         voor leerlingen mét of zonder Spaans </a:t>
            </a:r>
            <a:endParaRPr sz="3622"/>
          </a:p>
          <a:p>
            <a:pPr marL="0" lvl="0" indent="0" algn="ctr" rtl="0">
              <a:spcBef>
                <a:spcPts val="0"/>
              </a:spcBef>
              <a:spcAft>
                <a:spcPts val="0"/>
              </a:spcAft>
              <a:buNone/>
            </a:pPr>
            <a:endParaRPr/>
          </a:p>
        </p:txBody>
      </p:sp>
      <p:pic>
        <p:nvPicPr>
          <p:cNvPr id="81" name="Google Shape;81;p15"/>
          <p:cNvPicPr preferRelativeResize="0"/>
          <p:nvPr/>
        </p:nvPicPr>
        <p:blipFill>
          <a:blip r:embed="rId3">
            <a:alphaModFix/>
          </a:blip>
          <a:stretch>
            <a:fillRect/>
          </a:stretch>
        </p:blipFill>
        <p:spPr>
          <a:xfrm>
            <a:off x="125450" y="3724400"/>
            <a:ext cx="8966074" cy="1274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445025"/>
            <a:ext cx="8520600" cy="27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t>PWS gerelateerd aan dit vak betekent…</a:t>
            </a:r>
            <a:endParaRPr/>
          </a:p>
          <a:p>
            <a:pPr marL="0" lvl="0" indent="0" algn="l" rtl="0">
              <a:spcBef>
                <a:spcPts val="0"/>
              </a:spcBef>
              <a:spcAft>
                <a:spcPts val="0"/>
              </a:spcAft>
              <a:buNone/>
            </a:pPr>
            <a:endParaRPr/>
          </a:p>
          <a:p>
            <a:pPr marL="457200" lvl="0" indent="-368300" algn="l" rtl="0">
              <a:spcBef>
                <a:spcPts val="0"/>
              </a:spcBef>
              <a:spcAft>
                <a:spcPts val="0"/>
              </a:spcAft>
              <a:buSzPts val="2200"/>
              <a:buChar char="●"/>
            </a:pPr>
            <a:r>
              <a:rPr lang="es" sz="2200"/>
              <a:t>een product maken </a:t>
            </a:r>
            <a:r>
              <a:rPr lang="es" sz="2200" u="sng"/>
              <a:t>in</a:t>
            </a:r>
            <a:r>
              <a:rPr lang="es" sz="2200"/>
              <a:t> het Spaans</a:t>
            </a:r>
            <a:endParaRPr sz="2200"/>
          </a:p>
          <a:p>
            <a:pPr marL="457200" lvl="0" indent="-368300" algn="l" rtl="0">
              <a:spcBef>
                <a:spcPts val="0"/>
              </a:spcBef>
              <a:spcAft>
                <a:spcPts val="0"/>
              </a:spcAft>
              <a:buSzPts val="2200"/>
              <a:buChar char="●"/>
            </a:pPr>
            <a:r>
              <a:rPr lang="es" sz="2200"/>
              <a:t>of </a:t>
            </a:r>
            <a:r>
              <a:rPr lang="es" sz="2200" u="sng"/>
              <a:t>over</a:t>
            </a:r>
            <a:r>
              <a:rPr lang="es" sz="2200"/>
              <a:t> het Spaans als taal</a:t>
            </a:r>
            <a:endParaRPr sz="2200"/>
          </a:p>
          <a:p>
            <a:pPr marL="457200" lvl="0" indent="-368300" algn="l" rtl="0">
              <a:spcBef>
                <a:spcPts val="0"/>
              </a:spcBef>
              <a:spcAft>
                <a:spcPts val="0"/>
              </a:spcAft>
              <a:buSzPts val="2200"/>
              <a:buChar char="●"/>
            </a:pPr>
            <a:r>
              <a:rPr lang="es" sz="2200"/>
              <a:t>of over </a:t>
            </a:r>
            <a:r>
              <a:rPr lang="es" sz="2200" u="sng"/>
              <a:t>aspecten </a:t>
            </a:r>
            <a:r>
              <a:rPr lang="es" sz="2200"/>
              <a:t>aan de doeltaal landen (21!) gerelateerd</a:t>
            </a:r>
            <a:endParaRPr sz="2200"/>
          </a:p>
        </p:txBody>
      </p:sp>
      <p:pic>
        <p:nvPicPr>
          <p:cNvPr id="87" name="Google Shape;87;p16"/>
          <p:cNvPicPr preferRelativeResize="0"/>
          <p:nvPr/>
        </p:nvPicPr>
        <p:blipFill>
          <a:blip r:embed="rId3">
            <a:alphaModFix amt="25000"/>
          </a:blip>
          <a:stretch>
            <a:fillRect/>
          </a:stretch>
        </p:blipFill>
        <p:spPr>
          <a:xfrm>
            <a:off x="125450" y="3724400"/>
            <a:ext cx="8966074" cy="1274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2CF281BB-57BA-36E6-FF99-86AD3705A1B3}"/>
            </a:ext>
          </a:extLst>
        </p:cNvPr>
        <p:cNvGrpSpPr/>
        <p:nvPr/>
      </p:nvGrpSpPr>
      <p:grpSpPr>
        <a:xfrm>
          <a:off x="0" y="0"/>
          <a:ext cx="0" cy="0"/>
          <a:chOff x="0" y="0"/>
          <a:chExt cx="0" cy="0"/>
        </a:xfrm>
      </p:grpSpPr>
      <p:pic>
        <p:nvPicPr>
          <p:cNvPr id="7" name="Google Shape;81;p15">
            <a:extLst>
              <a:ext uri="{FF2B5EF4-FFF2-40B4-BE49-F238E27FC236}">
                <a16:creationId xmlns:a16="http://schemas.microsoft.com/office/drawing/2014/main" id="{936B59F5-9E10-73EA-BEA8-FE5B882617F5}"/>
              </a:ext>
            </a:extLst>
          </p:cNvPr>
          <p:cNvPicPr preferRelativeResize="0"/>
          <p:nvPr/>
        </p:nvPicPr>
        <p:blipFill>
          <a:blip r:embed="rId4">
            <a:alphaModFix/>
          </a:blip>
          <a:srcRect l="53843" t="-3000" b="-1"/>
          <a:stretch/>
        </p:blipFill>
        <p:spPr>
          <a:xfrm>
            <a:off x="6672174" y="4152900"/>
            <a:ext cx="2419349" cy="845600"/>
          </a:xfrm>
          <a:prstGeom prst="rect">
            <a:avLst/>
          </a:prstGeom>
          <a:noFill/>
          <a:ln>
            <a:noFill/>
          </a:ln>
        </p:spPr>
      </p:pic>
      <p:sp>
        <p:nvSpPr>
          <p:cNvPr id="93" name="Google Shape;93;p17">
            <a:extLst>
              <a:ext uri="{FF2B5EF4-FFF2-40B4-BE49-F238E27FC236}">
                <a16:creationId xmlns:a16="http://schemas.microsoft.com/office/drawing/2014/main" id="{8D3F803E-119E-77D9-4718-EF2A3074C838}"/>
              </a:ext>
            </a:extLst>
          </p:cNvPr>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Nieuw perspectief!</a:t>
            </a:r>
            <a:br>
              <a:rPr lang="es"/>
            </a:br>
            <a:r>
              <a:rPr lang="es"/>
              <a:t>3 domeinen…</a:t>
            </a:r>
            <a:endParaRPr/>
          </a:p>
        </p:txBody>
      </p:sp>
      <p:sp>
        <p:nvSpPr>
          <p:cNvPr id="2" name="Stroomdiagram: Verbindingslijn 1">
            <a:extLst>
              <a:ext uri="{FF2B5EF4-FFF2-40B4-BE49-F238E27FC236}">
                <a16:creationId xmlns:a16="http://schemas.microsoft.com/office/drawing/2014/main" id="{D2B8ADA3-E443-98EF-9380-CFCFC7C59CCD}"/>
              </a:ext>
            </a:extLst>
          </p:cNvPr>
          <p:cNvSpPr/>
          <p:nvPr/>
        </p:nvSpPr>
        <p:spPr>
          <a:xfrm>
            <a:off x="1771650" y="1680238"/>
            <a:ext cx="2419350" cy="222413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400" b="1">
                <a:solidFill>
                  <a:srgbClr val="303030"/>
                </a:solidFill>
              </a:rPr>
              <a:t>A: </a:t>
            </a:r>
          </a:p>
          <a:p>
            <a:pPr algn="ctr"/>
            <a:r>
              <a:rPr lang="es" sz="1400" b="1">
                <a:solidFill>
                  <a:srgbClr val="303030"/>
                </a:solidFill>
              </a:rPr>
              <a:t>Communicatie</a:t>
            </a:r>
            <a:endParaRPr lang="nl-NL"/>
          </a:p>
        </p:txBody>
      </p:sp>
      <p:sp>
        <p:nvSpPr>
          <p:cNvPr id="3" name="Stroomdiagram: Verbindingslijn 2">
            <a:extLst>
              <a:ext uri="{FF2B5EF4-FFF2-40B4-BE49-F238E27FC236}">
                <a16:creationId xmlns:a16="http://schemas.microsoft.com/office/drawing/2014/main" id="{EC874509-4A6E-4EB7-28F7-21DAFB3B9274}"/>
              </a:ext>
            </a:extLst>
          </p:cNvPr>
          <p:cNvSpPr/>
          <p:nvPr/>
        </p:nvSpPr>
        <p:spPr>
          <a:xfrm>
            <a:off x="3371850" y="2661413"/>
            <a:ext cx="2419350" cy="2205862"/>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 sz="1400" b="1">
                <a:solidFill>
                  <a:srgbClr val="303030"/>
                </a:solidFill>
              </a:rPr>
              <a:t>C: </a:t>
            </a:r>
            <a:r>
              <a:rPr lang="es" sz="1300" b="1">
                <a:solidFill>
                  <a:srgbClr val="303030"/>
                </a:solidFill>
              </a:rPr>
              <a:t>Cultuurbewustzijn</a:t>
            </a:r>
            <a:endParaRPr lang="nl-NL" sz="1300"/>
          </a:p>
        </p:txBody>
      </p:sp>
      <p:sp>
        <p:nvSpPr>
          <p:cNvPr id="4" name="Stroomdiagram: Verbindingslijn 3">
            <a:extLst>
              <a:ext uri="{FF2B5EF4-FFF2-40B4-BE49-F238E27FC236}">
                <a16:creationId xmlns:a16="http://schemas.microsoft.com/office/drawing/2014/main" id="{8063B0A1-FDF3-5999-2F19-A964E836058F}"/>
              </a:ext>
            </a:extLst>
          </p:cNvPr>
          <p:cNvSpPr/>
          <p:nvPr/>
        </p:nvSpPr>
        <p:spPr>
          <a:xfrm>
            <a:off x="3981452" y="766713"/>
            <a:ext cx="2343148" cy="2205862"/>
          </a:xfrm>
          <a:prstGeom prst="flowChartConnecto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 sz="1400" b="1">
                <a:solidFill>
                  <a:srgbClr val="303030"/>
                </a:solidFill>
              </a:rPr>
              <a:t>B: Taalbewustzijn</a:t>
            </a:r>
            <a:endParaRPr lang="nl-NL"/>
          </a:p>
        </p:txBody>
      </p:sp>
    </p:spTree>
    <p:custDataLst>
      <p:tags r:id="rId1"/>
    </p:custDataLst>
    <p:extLst>
      <p:ext uri="{BB962C8B-B14F-4D97-AF65-F5344CB8AC3E}">
        <p14:creationId xmlns:p14="http://schemas.microsoft.com/office/powerpoint/2010/main" val="291564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Nieuw perspectief!</a:t>
            </a:r>
            <a:endParaRPr/>
          </a:p>
        </p:txBody>
      </p:sp>
      <p:sp>
        <p:nvSpPr>
          <p:cNvPr id="94" name="Google Shape;94;p17"/>
          <p:cNvSpPr txBox="1">
            <a:spLocks noGrp="1"/>
          </p:cNvSpPr>
          <p:nvPr>
            <p:ph type="body" idx="1"/>
          </p:nvPr>
        </p:nvSpPr>
        <p:spPr>
          <a:xfrm>
            <a:off x="125450" y="1075816"/>
            <a:ext cx="8706850" cy="2571975"/>
          </a:xfrm>
          <a:prstGeom prst="rect">
            <a:avLst/>
          </a:prstGeom>
        </p:spPr>
        <p:txBody>
          <a:bodyPr spcFirstLastPara="1" wrap="square" lIns="91425" tIns="91425" rIns="91425" bIns="91425" anchor="t" anchorCtr="0">
            <a:noAutofit/>
          </a:bodyPr>
          <a:lstStyle/>
          <a:p>
            <a:pPr marL="457200" marR="0" lvl="0" indent="-301466" algn="l" rtl="0">
              <a:lnSpc>
                <a:spcPct val="115000"/>
              </a:lnSpc>
              <a:spcBef>
                <a:spcPts val="2400"/>
              </a:spcBef>
              <a:spcAft>
                <a:spcPts val="0"/>
              </a:spcAft>
              <a:buClr>
                <a:srgbClr val="303030"/>
              </a:buClr>
              <a:buSzPct val="100000"/>
              <a:buChar char="●"/>
            </a:pPr>
            <a:r>
              <a:rPr lang="es" sz="1400" b="1">
                <a:solidFill>
                  <a:srgbClr val="303030"/>
                </a:solidFill>
                <a:latin typeface="Open Sans" panose="020B0606030504020204" pitchFamily="34" charset="0"/>
                <a:ea typeface="Open Sans" panose="020B0606030504020204" pitchFamily="34" charset="0"/>
                <a:cs typeface="Open Sans" panose="020B0606030504020204" pitchFamily="34" charset="0"/>
              </a:rPr>
              <a:t>Domein A: Communicatie:</a:t>
            </a:r>
            <a:r>
              <a:rPr lang="es" sz="1400">
                <a:solidFill>
                  <a:srgbClr val="303030"/>
                </a:solidFill>
                <a:latin typeface="Open Sans" panose="020B0606030504020204" pitchFamily="34" charset="0"/>
                <a:ea typeface="Open Sans" panose="020B0606030504020204" pitchFamily="34" charset="0"/>
                <a:cs typeface="Open Sans" panose="020B0606030504020204" pitchFamily="34" charset="0"/>
              </a:rPr>
              <a:t> De (online) mondelinge, schriftelijke en multimodale uitwisseling van boodschappen die bewust en/of onbewust, verbaal en/of non-verbaal worden overgebracht, ontvangen en geïnterpreteerd. Wanneer deze uitwisseling is afgestemd op doel, publiek en context, is er doelgerichte communicatie.</a:t>
            </a:r>
            <a:endParaRPr sz="1400">
              <a:solidFill>
                <a:srgbClr val="303030"/>
              </a:solidFill>
              <a:latin typeface="Open Sans" panose="020B0606030504020204" pitchFamily="34" charset="0"/>
              <a:ea typeface="Open Sans" panose="020B0606030504020204" pitchFamily="34" charset="0"/>
              <a:cs typeface="Open Sans" panose="020B0606030504020204" pitchFamily="34" charset="0"/>
            </a:endParaRPr>
          </a:p>
          <a:p>
            <a:pPr marL="457200" marR="0" lvl="0" indent="-301466" algn="l" rtl="0">
              <a:lnSpc>
                <a:spcPct val="115000"/>
              </a:lnSpc>
              <a:spcBef>
                <a:spcPts val="0"/>
              </a:spcBef>
              <a:spcAft>
                <a:spcPts val="0"/>
              </a:spcAft>
              <a:buClr>
                <a:srgbClr val="303030"/>
              </a:buClr>
              <a:buSzPct val="100000"/>
              <a:buChar char="●"/>
            </a:pPr>
            <a:r>
              <a:rPr lang="es" sz="1400" b="1">
                <a:solidFill>
                  <a:srgbClr val="303030"/>
                </a:solidFill>
                <a:latin typeface="Open Sans" panose="020B0606030504020204" pitchFamily="34" charset="0"/>
                <a:ea typeface="Open Sans" panose="020B0606030504020204" pitchFamily="34" charset="0"/>
                <a:cs typeface="Open Sans" panose="020B0606030504020204" pitchFamily="34" charset="0"/>
              </a:rPr>
              <a:t>Domein B: Taalbewustzijn: </a:t>
            </a:r>
            <a:r>
              <a:rPr lang="es" sz="1400">
                <a:solidFill>
                  <a:srgbClr val="303030"/>
                </a:solidFill>
                <a:latin typeface="Open Sans" panose="020B0606030504020204" pitchFamily="34" charset="0"/>
                <a:ea typeface="Open Sans" panose="020B0606030504020204" pitchFamily="34" charset="0"/>
                <a:cs typeface="Open Sans" panose="020B0606030504020204" pitchFamily="34" charset="0"/>
              </a:rPr>
              <a:t>Leerlingen ontwikkelen kennis over taal als fenomeen. De focus ligt daarbij op het Spaans in relatie tot andere talen. Ze maken kennis met taalvariatie binnen de Spaanse taal. Leerlingen ontwikkelen inzicht in de effecten van taalgebruik op de ontvanger en oefenen in het toepassen van die inzichten.</a:t>
            </a:r>
            <a:endParaRPr sz="1400">
              <a:solidFill>
                <a:srgbClr val="303030"/>
              </a:solidFill>
              <a:latin typeface="Open Sans" panose="020B0606030504020204" pitchFamily="34" charset="0"/>
              <a:ea typeface="Open Sans" panose="020B0606030504020204" pitchFamily="34" charset="0"/>
              <a:cs typeface="Open Sans" panose="020B0606030504020204" pitchFamily="34" charset="0"/>
            </a:endParaRPr>
          </a:p>
          <a:p>
            <a:pPr marL="457200" marR="0" lvl="0" indent="-301466" algn="l" rtl="0">
              <a:lnSpc>
                <a:spcPct val="115000"/>
              </a:lnSpc>
              <a:spcBef>
                <a:spcPts val="0"/>
              </a:spcBef>
              <a:spcAft>
                <a:spcPts val="0"/>
              </a:spcAft>
              <a:buClr>
                <a:srgbClr val="303030"/>
              </a:buClr>
              <a:buSzPct val="100000"/>
              <a:buChar char="●"/>
            </a:pPr>
            <a:r>
              <a:rPr lang="es" sz="1400" b="1">
                <a:solidFill>
                  <a:srgbClr val="303030"/>
                </a:solidFill>
                <a:latin typeface="Open Sans" panose="020B0606030504020204" pitchFamily="34" charset="0"/>
                <a:ea typeface="Open Sans" panose="020B0606030504020204" pitchFamily="34" charset="0"/>
                <a:cs typeface="Open Sans" panose="020B0606030504020204" pitchFamily="34" charset="0"/>
              </a:rPr>
              <a:t>Domein C: Cultuurbewustzijn:</a:t>
            </a:r>
            <a:r>
              <a:rPr lang="es" sz="1400">
                <a:solidFill>
                  <a:srgbClr val="303030"/>
                </a:solidFill>
                <a:latin typeface="Open Sans" panose="020B0606030504020204" pitchFamily="34" charset="0"/>
                <a:ea typeface="Open Sans" panose="020B0606030504020204" pitchFamily="34" charset="0"/>
                <a:cs typeface="Open Sans" panose="020B0606030504020204" pitchFamily="34" charset="0"/>
              </a:rPr>
              <a:t> Het begrijpen en waarderen van de verschillende manieren waarop mensen met uiteenlopende achtergronden en herkomst leven, denken en handelen</a:t>
            </a:r>
            <a:endParaRPr sz="1400">
              <a:solidFill>
                <a:srgbClr val="000000"/>
              </a:solidFill>
              <a:highlight>
                <a:srgbClr val="FFFFFF"/>
              </a:highlight>
              <a:latin typeface="Arial"/>
              <a:ea typeface="Arial"/>
              <a:cs typeface="Arial"/>
              <a:sym typeface="Arial"/>
            </a:endParaRPr>
          </a:p>
        </p:txBody>
      </p:sp>
      <p:pic>
        <p:nvPicPr>
          <p:cNvPr id="2" name="Google Shape;87;p16">
            <a:extLst>
              <a:ext uri="{FF2B5EF4-FFF2-40B4-BE49-F238E27FC236}">
                <a16:creationId xmlns:a16="http://schemas.microsoft.com/office/drawing/2014/main" id="{6E1439C8-3040-1912-99C3-7CE9A4ED758F}"/>
              </a:ext>
            </a:extLst>
          </p:cNvPr>
          <p:cNvPicPr preferRelativeResize="0"/>
          <p:nvPr/>
        </p:nvPicPr>
        <p:blipFill>
          <a:blip r:embed="rId3">
            <a:alphaModFix amt="25000"/>
          </a:blip>
          <a:stretch>
            <a:fillRect/>
          </a:stretch>
        </p:blipFill>
        <p:spPr>
          <a:xfrm>
            <a:off x="88963" y="3724400"/>
            <a:ext cx="8966074" cy="1274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3" name="Video 2" title="Tekstballonnen voor vraagteken">
            <a:hlinkClick r:id="" action="ppaction://media"/>
            <a:extLst>
              <a:ext uri="{FF2B5EF4-FFF2-40B4-BE49-F238E27FC236}">
                <a16:creationId xmlns:a16="http://schemas.microsoft.com/office/drawing/2014/main" id="{12F1389C-6341-B282-C5FA-3B2D2A5F4A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476" y="-114818"/>
            <a:ext cx="9196476" cy="5143500"/>
          </a:xfrm>
          <a:prstGeom prst="rect">
            <a:avLst/>
          </a:prstGeom>
          <a:ln>
            <a:noFill/>
          </a:ln>
          <a:effectLst>
            <a:softEdge rad="112500"/>
          </a:effectLst>
        </p:spPr>
      </p:pic>
      <p:sp>
        <p:nvSpPr>
          <p:cNvPr id="99" name="Google Shape;99;p18"/>
          <p:cNvSpPr txBox="1">
            <a:spLocks noGrp="1"/>
          </p:cNvSpPr>
          <p:nvPr>
            <p:ph type="title"/>
          </p:nvPr>
        </p:nvSpPr>
        <p:spPr>
          <a:xfrm>
            <a:off x="456300" y="1457200"/>
            <a:ext cx="31632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Voorbeelden PWS ter inspiratie….</a:t>
            </a:r>
            <a:endParaRPr/>
          </a:p>
        </p:txBody>
      </p:sp>
      <p:pic>
        <p:nvPicPr>
          <p:cNvPr id="101" name="Google Shape;101;p18"/>
          <p:cNvPicPr preferRelativeResize="0"/>
          <p:nvPr/>
        </p:nvPicPr>
        <p:blipFill>
          <a:blip r:embed="rId6">
            <a:alphaModFix amt="25000"/>
          </a:blip>
          <a:stretch>
            <a:fillRect/>
          </a:stretch>
        </p:blipFill>
        <p:spPr>
          <a:xfrm>
            <a:off x="125450" y="3724400"/>
            <a:ext cx="8966074" cy="1274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445025"/>
            <a:ext cx="3965025"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Lessen Spaans verzorgen aan leerlingen uit verschillende scholen basisonderwijs of onderbouw</a:t>
            </a:r>
            <a:endParaRPr/>
          </a:p>
        </p:txBody>
      </p:sp>
      <p:sp>
        <p:nvSpPr>
          <p:cNvPr id="107" name="Google Shape;107;p19"/>
          <p:cNvSpPr txBox="1">
            <a:spLocks noGrp="1"/>
          </p:cNvSpPr>
          <p:nvPr>
            <p:ph type="body" idx="1"/>
          </p:nvPr>
        </p:nvSpPr>
        <p:spPr>
          <a:xfrm>
            <a:off x="311700" y="1769776"/>
            <a:ext cx="3774525" cy="1814675"/>
          </a:xfrm>
          <a:prstGeom prst="rect">
            <a:avLst/>
          </a:prstGeom>
        </p:spPr>
        <p:txBody>
          <a:bodyPr spcFirstLastPara="1" wrap="square" lIns="91425" tIns="91425" rIns="91425" bIns="91425" anchor="t" anchorCtr="0">
            <a:normAutofit/>
          </a:bodyPr>
          <a:lstStyle/>
          <a:p>
            <a:pPr marL="0" marR="0" lvl="0" indent="0" algn="l" rtl="0">
              <a:lnSpc>
                <a:spcPct val="115000"/>
              </a:lnSpc>
              <a:spcBef>
                <a:spcPts val="2400"/>
              </a:spcBef>
              <a:spcAft>
                <a:spcPts val="0"/>
              </a:spcAft>
              <a:buNone/>
            </a:pPr>
            <a:endParaRPr sz="1350">
              <a:solidFill>
                <a:srgbClr val="303030"/>
              </a:solidFill>
            </a:endParaRPr>
          </a:p>
          <a:p>
            <a:pPr marL="0" lvl="0" indent="0" algn="l" rtl="0">
              <a:spcBef>
                <a:spcPts val="1100"/>
              </a:spcBef>
              <a:spcAft>
                <a:spcPts val="0"/>
              </a:spcAft>
              <a:buNone/>
            </a:pPr>
            <a:endParaRPr sz="1100">
              <a:solidFill>
                <a:srgbClr val="000000"/>
              </a:solidFill>
              <a:highlight>
                <a:srgbClr val="FFFFFF"/>
              </a:highlight>
              <a:latin typeface="Arial"/>
              <a:ea typeface="Arial"/>
              <a:cs typeface="Arial"/>
              <a:sym typeface="Arial"/>
            </a:endParaRPr>
          </a:p>
          <a:p>
            <a:pPr marL="0" lvl="0" indent="0" algn="l" rtl="0">
              <a:spcBef>
                <a:spcPts val="1100"/>
              </a:spcBef>
              <a:spcAft>
                <a:spcPts val="0"/>
              </a:spcAft>
              <a:buNone/>
            </a:pPr>
            <a:endParaRPr sz="1100">
              <a:solidFill>
                <a:srgbClr val="000000"/>
              </a:solidFill>
              <a:highlight>
                <a:srgbClr val="FFFFFF"/>
              </a:highlight>
              <a:latin typeface="Arial"/>
              <a:ea typeface="Arial"/>
              <a:cs typeface="Arial"/>
              <a:sym typeface="Arial"/>
            </a:endParaRPr>
          </a:p>
        </p:txBody>
      </p:sp>
      <p:pic>
        <p:nvPicPr>
          <p:cNvPr id="3" name="Afbeelding 2" descr="Kinderen in de klas">
            <a:extLst>
              <a:ext uri="{FF2B5EF4-FFF2-40B4-BE49-F238E27FC236}">
                <a16:creationId xmlns:a16="http://schemas.microsoft.com/office/drawing/2014/main" id="{5D3F4566-EFCE-6B35-C022-D1F7FCDDF4B7}"/>
              </a:ext>
            </a:extLst>
          </p:cNvPr>
          <p:cNvPicPr>
            <a:picLocks noChangeAspect="1"/>
          </p:cNvPicPr>
          <p:nvPr/>
        </p:nvPicPr>
        <p:blipFill>
          <a:blip r:embed="rId3"/>
          <a:stretch>
            <a:fillRect/>
          </a:stretch>
        </p:blipFill>
        <p:spPr>
          <a:xfrm>
            <a:off x="5032025" y="260320"/>
            <a:ext cx="3955228" cy="2637064"/>
          </a:xfrm>
          <a:prstGeom prst="rect">
            <a:avLst/>
          </a:prstGeom>
        </p:spPr>
      </p:pic>
      <p:sp>
        <p:nvSpPr>
          <p:cNvPr id="4" name="Stroomdiagram: Verbindingslijn 3">
            <a:extLst>
              <a:ext uri="{FF2B5EF4-FFF2-40B4-BE49-F238E27FC236}">
                <a16:creationId xmlns:a16="http://schemas.microsoft.com/office/drawing/2014/main" id="{C2E76E4C-2E6D-ED9C-32AD-318CCEB5E346}"/>
              </a:ext>
            </a:extLst>
          </p:cNvPr>
          <p:cNvSpPr/>
          <p:nvPr/>
        </p:nvSpPr>
        <p:spPr>
          <a:xfrm>
            <a:off x="311700" y="3853436"/>
            <a:ext cx="1133475" cy="103421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a:t>Domein A</a:t>
            </a:r>
            <a:endParaRPr lang="nl-NL"/>
          </a:p>
        </p:txBody>
      </p:sp>
      <p:pic>
        <p:nvPicPr>
          <p:cNvPr id="5" name="Google Shape;81;p15">
            <a:extLst>
              <a:ext uri="{FF2B5EF4-FFF2-40B4-BE49-F238E27FC236}">
                <a16:creationId xmlns:a16="http://schemas.microsoft.com/office/drawing/2014/main" id="{06A7323D-5507-09A3-487A-8371228141AC}"/>
              </a:ext>
            </a:extLst>
          </p:cNvPr>
          <p:cNvPicPr preferRelativeResize="0"/>
          <p:nvPr/>
        </p:nvPicPr>
        <p:blipFill>
          <a:blip r:embed="rId4">
            <a:alphaModFix/>
          </a:blip>
          <a:srcRect l="53843" t="-3000" b="-1"/>
          <a:stretch/>
        </p:blipFill>
        <p:spPr>
          <a:xfrm>
            <a:off x="6639430" y="4037580"/>
            <a:ext cx="2347823" cy="845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311700" y="445025"/>
            <a:ext cx="321255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Documentair maken met voorbeelden van woorden uit verschillende Spaanstalige landen </a:t>
            </a:r>
            <a:endParaRPr/>
          </a:p>
        </p:txBody>
      </p:sp>
      <p:pic>
        <p:nvPicPr>
          <p:cNvPr id="131" name="Google Shape;131;p22"/>
          <p:cNvPicPr preferRelativeResize="0"/>
          <p:nvPr/>
        </p:nvPicPr>
        <p:blipFill>
          <a:blip r:embed="rId4">
            <a:alphaModFix/>
          </a:blip>
          <a:stretch>
            <a:fillRect/>
          </a:stretch>
        </p:blipFill>
        <p:spPr>
          <a:xfrm rot="572732">
            <a:off x="6683505" y="2827238"/>
            <a:ext cx="1955549" cy="1338789"/>
          </a:xfrm>
          <a:prstGeom prst="rect">
            <a:avLst/>
          </a:prstGeom>
          <a:ln>
            <a:noFill/>
          </a:ln>
          <a:effectLst>
            <a:outerShdw blurRad="190500" algn="tl" rotWithShape="0">
              <a:srgbClr val="000000">
                <a:alpha val="70000"/>
              </a:srgbClr>
            </a:outerShdw>
          </a:effectLst>
        </p:spPr>
      </p:pic>
      <p:pic>
        <p:nvPicPr>
          <p:cNvPr id="132" name="Google Shape;132;p22"/>
          <p:cNvPicPr preferRelativeResize="0"/>
          <p:nvPr/>
        </p:nvPicPr>
        <p:blipFill>
          <a:blip r:embed="rId5">
            <a:alphaModFix/>
          </a:blip>
          <a:stretch>
            <a:fillRect/>
          </a:stretch>
        </p:blipFill>
        <p:spPr>
          <a:xfrm rot="718772">
            <a:off x="4416250" y="3152814"/>
            <a:ext cx="1621725" cy="1495031"/>
          </a:xfrm>
          <a:prstGeom prst="rect">
            <a:avLst/>
          </a:prstGeom>
          <a:ln>
            <a:noFill/>
          </a:ln>
          <a:effectLst>
            <a:outerShdw blurRad="190500" algn="tl" rotWithShape="0">
              <a:srgbClr val="000000">
                <a:alpha val="70000"/>
              </a:srgbClr>
            </a:outerShdw>
          </a:effectLst>
        </p:spPr>
      </p:pic>
      <p:sp>
        <p:nvSpPr>
          <p:cNvPr id="2" name="Stroomdiagram: Verbindingslijn 1">
            <a:extLst>
              <a:ext uri="{FF2B5EF4-FFF2-40B4-BE49-F238E27FC236}">
                <a16:creationId xmlns:a16="http://schemas.microsoft.com/office/drawing/2014/main" id="{FBE7A793-F5F2-D552-AB6C-7FB1C471D0D2}"/>
              </a:ext>
            </a:extLst>
          </p:cNvPr>
          <p:cNvSpPr/>
          <p:nvPr/>
        </p:nvSpPr>
        <p:spPr>
          <a:xfrm>
            <a:off x="212175" y="3901061"/>
            <a:ext cx="1133475" cy="1034214"/>
          </a:xfrm>
          <a:prstGeom prst="flowChartConnecto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
              <a:t>Domein B</a:t>
            </a:r>
            <a:endParaRPr lang="nl-NL"/>
          </a:p>
        </p:txBody>
      </p:sp>
      <p:pic>
        <p:nvPicPr>
          <p:cNvPr id="1026" name="Picture 2" descr="Image result for la casa de papel">
            <a:extLst>
              <a:ext uri="{FF2B5EF4-FFF2-40B4-BE49-F238E27FC236}">
                <a16:creationId xmlns:a16="http://schemas.microsoft.com/office/drawing/2014/main" id="{55E8CA81-42DA-FA6C-B024-18C71012A5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5346" y="350541"/>
            <a:ext cx="1666954" cy="21380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cien anos de soledad serie netflix">
            <a:extLst>
              <a:ext uri="{FF2B5EF4-FFF2-40B4-BE49-F238E27FC236}">
                <a16:creationId xmlns:a16="http://schemas.microsoft.com/office/drawing/2014/main" id="{9A567410-83E0-2185-F446-E136466625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6483"/>
          <a:stretch/>
        </p:blipFill>
        <p:spPr bwMode="auto">
          <a:xfrm>
            <a:off x="5226112" y="379729"/>
            <a:ext cx="1636429" cy="21380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Google Shape;81;p15">
            <a:extLst>
              <a:ext uri="{FF2B5EF4-FFF2-40B4-BE49-F238E27FC236}">
                <a16:creationId xmlns:a16="http://schemas.microsoft.com/office/drawing/2014/main" id="{CCD5A59E-C286-3013-DAEE-713BD26CCE9E}"/>
              </a:ext>
            </a:extLst>
          </p:cNvPr>
          <p:cNvPicPr preferRelativeResize="0"/>
          <p:nvPr/>
        </p:nvPicPr>
        <p:blipFill>
          <a:blip r:embed="rId8">
            <a:alphaModFix/>
          </a:blip>
          <a:srcRect l="53843" t="-3000" b="-1"/>
          <a:stretch/>
        </p:blipFill>
        <p:spPr>
          <a:xfrm>
            <a:off x="6584002" y="4089675"/>
            <a:ext cx="2347823" cy="845600"/>
          </a:xfrm>
          <a:prstGeom prst="rect">
            <a:avLst/>
          </a:prstGeom>
          <a:noFill/>
          <a:ln>
            <a:noFill/>
          </a:ln>
        </p:spPr>
      </p:pic>
      <p:pic>
        <p:nvPicPr>
          <p:cNvPr id="4" name="Picture 3">
            <a:extLst>
              <a:ext uri="{FF2B5EF4-FFF2-40B4-BE49-F238E27FC236}">
                <a16:creationId xmlns:a16="http://schemas.microsoft.com/office/drawing/2014/main" id="{9161CB01-B491-F37A-DA63-0B1D363298E0}"/>
              </a:ext>
            </a:extLst>
          </p:cNvPr>
          <p:cNvPicPr>
            <a:picLocks noChangeAspect="1"/>
          </p:cNvPicPr>
          <p:nvPr/>
        </p:nvPicPr>
        <p:blipFill>
          <a:blip r:embed="rId9"/>
          <a:stretch>
            <a:fillRect/>
          </a:stretch>
        </p:blipFill>
        <p:spPr>
          <a:xfrm>
            <a:off x="3494208" y="651398"/>
            <a:ext cx="1429099" cy="1920352"/>
          </a:xfrm>
          <a:prstGeom prst="rect">
            <a:avLst/>
          </a:prstGeom>
        </p:spPr>
      </p:pic>
      <p:pic>
        <p:nvPicPr>
          <p:cNvPr id="5" name="Picture 4">
            <a:extLst>
              <a:ext uri="{FF2B5EF4-FFF2-40B4-BE49-F238E27FC236}">
                <a16:creationId xmlns:a16="http://schemas.microsoft.com/office/drawing/2014/main" id="{DF0176B1-54CA-9582-17FC-818552FEE084}"/>
              </a:ext>
            </a:extLst>
          </p:cNvPr>
          <p:cNvPicPr>
            <a:picLocks noChangeAspect="1"/>
          </p:cNvPicPr>
          <p:nvPr/>
        </p:nvPicPr>
        <p:blipFill>
          <a:blip r:embed="rId10"/>
          <a:stretch>
            <a:fillRect/>
          </a:stretch>
        </p:blipFill>
        <p:spPr>
          <a:xfrm rot="1004147">
            <a:off x="2625241" y="3176838"/>
            <a:ext cx="1076372" cy="144331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4|1.4"/>
</p:tagLst>
</file>

<file path=ppt/tags/tag2.xml><?xml version="1.0" encoding="utf-8"?>
<p:tagLst xmlns:a="http://schemas.openxmlformats.org/drawingml/2006/main" xmlns:r="http://schemas.openxmlformats.org/officeDocument/2006/relationships" xmlns:p="http://schemas.openxmlformats.org/presentationml/2006/main">
  <p:tag name="TIMING" val="|3.1|1.8|1.7"/>
</p:tagLst>
</file>

<file path=ppt/tags/tag3.xml><?xml version="1.0" encoding="utf-8"?>
<p:tagLst xmlns:a="http://schemas.openxmlformats.org/drawingml/2006/main" xmlns:r="http://schemas.openxmlformats.org/officeDocument/2006/relationships" xmlns:p="http://schemas.openxmlformats.org/presentationml/2006/main">
  <p:tag name="TIMING" val="|2.2|2|2"/>
</p:tagLst>
</file>

<file path=ppt/tags/tag4.xml><?xml version="1.0" encoding="utf-8"?>
<p:tagLst xmlns:a="http://schemas.openxmlformats.org/drawingml/2006/main" xmlns:r="http://schemas.openxmlformats.org/officeDocument/2006/relationships" xmlns:p="http://schemas.openxmlformats.org/presentationml/2006/main">
  <p:tag name="TIMING" val="|3.5|2.1"/>
</p:tagLst>
</file>

<file path=ppt/tags/tag5.xml><?xml version="1.0" encoding="utf-8"?>
<p:tagLst xmlns:a="http://schemas.openxmlformats.org/drawingml/2006/main" xmlns:r="http://schemas.openxmlformats.org/officeDocument/2006/relationships" xmlns:p="http://schemas.openxmlformats.org/presentationml/2006/main">
  <p:tag name="TIMING" val="|2.1"/>
</p:tagLst>
</file>

<file path=ppt/tags/tag6.xml><?xml version="1.0" encoding="utf-8"?>
<p:tagLst xmlns:a="http://schemas.openxmlformats.org/drawingml/2006/main" xmlns:r="http://schemas.openxmlformats.org/officeDocument/2006/relationships" xmlns:p="http://schemas.openxmlformats.org/presentationml/2006/main">
  <p:tag name="TIMING" val="|1.5|1.4|1.3"/>
</p:tagLst>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0E77B2D51D514AA18F786C361EFB12" ma:contentTypeVersion="15" ma:contentTypeDescription="Een nieuw document maken." ma:contentTypeScope="" ma:versionID="b10ac7707a76e9ab09ec7ce84b59d731">
  <xsd:schema xmlns:xsd="http://www.w3.org/2001/XMLSchema" xmlns:xs="http://www.w3.org/2001/XMLSchema" xmlns:p="http://schemas.microsoft.com/office/2006/metadata/properties" xmlns:ns2="8be03c70-c650-4727-a32a-9fb62017dbb6" xmlns:ns3="1eca47bc-e281-41f7-895f-faef9a29f9f6" targetNamespace="http://schemas.microsoft.com/office/2006/metadata/properties" ma:root="true" ma:fieldsID="4bd4bf740b283ec1209227eccefe01e2" ns2:_="" ns3:_="">
    <xsd:import namespace="8be03c70-c650-4727-a32a-9fb62017dbb6"/>
    <xsd:import namespace="1eca47bc-e281-41f7-895f-faef9a29f9f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e03c70-c650-4727-a32a-9fb62017db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236b9280-538e-451c-b6de-a69a28e74715"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ca47bc-e281-41f7-895f-faef9a29f9f6"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a6e2b905-5f88-42cb-932d-9af4b490c780}" ma:internalName="TaxCatchAll" ma:showField="CatchAllData" ma:web="1eca47bc-e281-41f7-895f-faef9a29f9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eca47bc-e281-41f7-895f-faef9a29f9f6" xsi:nil="true"/>
    <lcf76f155ced4ddcb4097134ff3c332f xmlns="8be03c70-c650-4727-a32a-9fb62017db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37B0AA-7095-47D7-9761-D82EA176DE51}">
  <ds:schemaRefs>
    <ds:schemaRef ds:uri="http://schemas.microsoft.com/sharepoint/v3/contenttype/forms"/>
  </ds:schemaRefs>
</ds:datastoreItem>
</file>

<file path=customXml/itemProps2.xml><?xml version="1.0" encoding="utf-8"?>
<ds:datastoreItem xmlns:ds="http://schemas.openxmlformats.org/officeDocument/2006/customXml" ds:itemID="{61379D2E-A5D7-425D-9B7C-75872055372C}">
  <ds:schemaRefs>
    <ds:schemaRef ds:uri="1eca47bc-e281-41f7-895f-faef9a29f9f6"/>
    <ds:schemaRef ds:uri="8be03c70-c650-4727-a32a-9fb62017db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566A75E-0D4F-4164-B13F-CC88D9DEB89E}">
  <ds:schemaRefs>
    <ds:schemaRef ds:uri="1eca47bc-e281-41f7-895f-faef9a29f9f6"/>
    <ds:schemaRef ds:uri="8be03c70-c650-4727-a32a-9fb62017dbb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16</Slides>
  <Notes>16</Notes>
  <HiddenSlides>2</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Tropic</vt:lpstr>
      <vt:lpstr>Docent als ambassadeur van het vak Spaans</vt:lpstr>
      <vt:lpstr>Stimuleer jouw leerlingen om een PWS Spaans  te maken door…</vt:lpstr>
      <vt:lpstr>Profielwerkstuk Spaans          voor leerlingen mét of zonder Spaans  </vt:lpstr>
      <vt:lpstr>PWS gerelateerd aan dit vak betekent…  een product maken in het Spaans of over het Spaans als taal of over aspecten aan de doeltaal landen (21!) gerelateerd</vt:lpstr>
      <vt:lpstr>Nieuw perspectief! 3 domeinen…</vt:lpstr>
      <vt:lpstr>Nieuw perspectief!</vt:lpstr>
      <vt:lpstr>Voorbeelden PWS ter inspiratie….</vt:lpstr>
      <vt:lpstr>Lessen Spaans verzorgen aan leerlingen uit verschillende scholen basisonderwijs of onderbouw</vt:lpstr>
      <vt:lpstr>Documentair maken met voorbeelden van woorden uit verschillende Spaanstalige landen </vt:lpstr>
      <vt:lpstr>Een infografie creëren van de beroepen waar Spaans voor nodig is</vt:lpstr>
      <vt:lpstr>Spaanstaligen intervieuwen om de relatie tussen geloof en cultuur te analyseren.</vt:lpstr>
      <vt:lpstr>Reizen naar Spanje gefinancieerd door  Erasmus+ om je onderzoek op een school te verrichten.</vt:lpstr>
      <vt:lpstr>Beoordelingsproces</vt:lpstr>
      <vt:lpstr>Jury en criteria </vt:lpstr>
      <vt:lpstr>Beoordelingsproces &gt; Jury en criteria &gt; Prijsuitreiking!</vt:lpstr>
      <vt:lpstr>Profielwerkstuk Spaans          voor leerlingen mét of zonder Spaans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Ibanez Morocho, E.T. (Mayte)</dc:creator>
  <cp:revision>1</cp:revision>
  <dcterms:modified xsi:type="dcterms:W3CDTF">2025-06-09T14:45:28Z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0x010100F00E77B2D51D514AA18F786C361EFB12</vt:lpwstr>
  </property>
  <property fmtid="{D5CDD505-2E9C-101B-9397-08002B2CF9AE}" pid="3" name="MediaServiceImageTags">
    <vt:lpwstr/>
  </property>
</Properties>
</file>